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lvl="0">
      <a:defRPr lang="pl-PL"/>
    </a:defPPr>
    <a:lvl1pPr lvl="0" algn="l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lvl="1" algn="l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lvl="2" algn="l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lvl="3" algn="l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lvl="4" algn="l" rtl="0" fontAlgn="base">
      <a:spcBef>
        <a:spcPct val="0"/>
      </a:spcBef>
      <a:spcAft>
        <a:spcPct val="0"/>
      </a:spcAft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lvl="5" algn="l" defTabSz="914400" rtl="0" eaLnBrk="1" latinLnBrk="0" hangingPunct="1"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lvl="6" algn="l" defTabSz="914400" rtl="0" eaLnBrk="1" latinLnBrk="0" hangingPunct="1"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lvl="7" algn="l" defTabSz="914400" rtl="0" eaLnBrk="1" latinLnBrk="0" hangingPunct="1"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lvl="8" algn="l" defTabSz="914400" rtl="0" eaLnBrk="1" latinLnBrk="0" hangingPunct="1">
      <a:defRPr sz="3200" b="1" kern="1200">
        <a:solidFill>
          <a:srgbClr val="FF33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C4F3A34A-7484-4C27-B66D-71EC9038D14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89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9A37D-4C97-4831-A577-AAA3781A3C92}" type="slidenum">
              <a:rPr lang="pl-PL"/>
              <a:pPr/>
              <a:t>4</a:t>
            </a:fld>
            <a:endParaRPr lang="pl-PL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A1838-11CC-415F-A608-C6E734DC088C}" type="slidenum">
              <a:rPr lang="pl-PL"/>
              <a:pPr/>
              <a:t>8</a:t>
            </a:fld>
            <a:endParaRPr lang="pl-PL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3D688-F2AC-4B96-A9BA-D4EDD8F7F610}" type="slidenum">
              <a:rPr lang="pl-PL"/>
              <a:pPr/>
              <a:t>11</a:t>
            </a:fld>
            <a:endParaRPr lang="pl-PL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7900-103E-428F-B48E-7588171F9A3F}" type="slidenum">
              <a:rPr lang="pl-PL"/>
              <a:pPr/>
              <a:t>15</a:t>
            </a:fld>
            <a:endParaRPr lang="pl-PL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EC9DD-5E58-4C7D-ACDB-BA6AF1676D5F}" type="slidenum">
              <a:rPr lang="pl-PL"/>
              <a:pPr/>
              <a:t>19</a:t>
            </a:fld>
            <a:endParaRPr lang="pl-PL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163B3-0329-4750-8CC7-BA4EAF0C35C5}" type="slidenum">
              <a:rPr lang="pl-PL"/>
              <a:pPr/>
              <a:t>25</a:t>
            </a:fld>
            <a:endParaRPr lang="pl-PL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D11F7-E785-415C-BA5B-C5353B237A9F}" type="slidenum">
              <a:rPr lang="pl-PL"/>
              <a:pPr/>
              <a:t>29</a:t>
            </a:fld>
            <a:endParaRPr lang="pl-PL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F46C-5D81-4E4B-B8B2-D4C5F816EBB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62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31AB-EB95-4F9D-A5C5-6AE5DD68BF9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75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7C4-6409-481F-A281-053240ECB87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42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6ECD8-7EDB-4677-BCE7-0BE4E30F543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15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AC0B2-250D-47A0-84D9-1CCC4109243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36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B5CA-C7F9-4ABA-97F4-9ECD0F13200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15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3AB02-D80D-402A-805B-66FB05B5B0A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74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340C-F631-4CED-B710-18734F64247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7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43D0-D459-442D-B6D8-CEFCBC0BED8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4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C56D-AFF4-40EE-B7FE-995B02349AA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667-A26E-49B8-86F3-4A1834CF0F6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36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EEA6125B-03B2-4C38-906D-B082225CE76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 /><Relationship Id="rId2" Type="http://schemas.openxmlformats.org/officeDocument/2006/relationships/image" Target="../media/image16.w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Relationship Id="rId9" Type="http://schemas.openxmlformats.org/officeDocument/2006/relationships/image" Target="../media/image3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 /><Relationship Id="rId2" Type="http://schemas.openxmlformats.org/officeDocument/2006/relationships/image" Target="../media/image2.wm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 /><Relationship Id="rId2" Type="http://schemas.openxmlformats.org/officeDocument/2006/relationships/image" Target="../media/image38.gif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wmf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3.png" /><Relationship Id="rId4" Type="http://schemas.openxmlformats.org/officeDocument/2006/relationships/image" Target="../media/image5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image" Target="../media/image7.w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wmf" /><Relationship Id="rId4" Type="http://schemas.openxmlformats.org/officeDocument/2006/relationships/image" Target="../media/image13.wmf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j0198603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989138"/>
            <a:ext cx="5184775" cy="4589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50825" y="188913"/>
            <a:ext cx="778033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6600">
                <a:effectLst>
                  <a:outerShdw blurRad="38100" dist="38100" dir="2700000" algn="tl">
                    <a:srgbClr val="C0C0C0"/>
                  </a:outerShdw>
                </a:effectLst>
              </a:rPr>
              <a:t>BEZPIECZNE           WAKACJE </a:t>
            </a:r>
            <a:br>
              <a:rPr lang="pl-PL" sz="6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6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0287378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4537075" cy="469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0825" y="476250"/>
            <a:ext cx="8640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sz="2400">
                <a:effectLst/>
              </a:rPr>
              <a:t>      </a:t>
            </a:r>
            <a:r>
              <a:rPr lang="pl-PL" sz="2400" u="sng">
                <a:effectLst/>
              </a:rPr>
              <a:t>Uderzyć głową w podwodną przeszkodę jest łatwo 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sz="2400" u="sng">
                <a:effectLst/>
              </a:rPr>
              <a:t>ale wyleczyć złamany kręgosłup bardzo trudno.</a:t>
            </a:r>
          </a:p>
        </p:txBody>
      </p:sp>
      <p:pic>
        <p:nvPicPr>
          <p:cNvPr id="37892" name="Picture 4" descr="j00887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2938463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993775"/>
          </a:xfrm>
        </p:spPr>
        <p:txBody>
          <a:bodyPr/>
          <a:lstStyle/>
          <a:p>
            <a:r>
              <a:rPr lang="pl-PL" b="1">
                <a:solidFill>
                  <a:srgbClr val="FF3300"/>
                </a:solidFill>
              </a:rPr>
              <a:t>Na rowerze…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57238" y="2349500"/>
            <a:ext cx="9432926" cy="4248150"/>
          </a:xfrm>
        </p:spPr>
        <p:txBody>
          <a:bodyPr/>
          <a:lstStyle/>
          <a:p>
            <a:pPr lvl="4">
              <a:lnSpc>
                <a:spcPct val="90000"/>
              </a:lnSpc>
              <a:buFontTx/>
              <a:buNone/>
            </a:pPr>
            <a:endParaRPr lang="pl-PL" sz="2400">
              <a:solidFill>
                <a:srgbClr val="0000FF"/>
              </a:solidFill>
            </a:endParaRP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  <a:cs typeface="Arial" charset="0"/>
              </a:rPr>
              <a:t>☺</a:t>
            </a:r>
            <a:r>
              <a:rPr lang="pl-PL" sz="2400">
                <a:solidFill>
                  <a:srgbClr val="0000FF"/>
                </a:solidFill>
              </a:rPr>
              <a:t>Jeżeli nie masz jeszcze karty rowerowej, 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    musisz poruszać się rowerem wraz z opiekującą się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    Tobą osobą dorosłą.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  <a:cs typeface="Arial" charset="0"/>
              </a:rPr>
              <a:t>☺</a:t>
            </a:r>
            <a:r>
              <a:rPr lang="pl-PL" sz="2400">
                <a:solidFill>
                  <a:srgbClr val="0000FF"/>
                </a:solidFill>
              </a:rPr>
              <a:t>Kiedy jeździsz bez opieki po placu zabaw, czy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    w okolicy domu, uważaj na bawiące się dzieci 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    oraz spacerujące osoby dorosłe.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800" b="1">
                <a:solidFill>
                  <a:srgbClr val="FF3300"/>
                </a:solidFill>
              </a:rPr>
              <a:t>„I takich dziwaków dokoła znajdziecie,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sz="2800" b="1">
                <a:solidFill>
                  <a:srgbClr val="FF3300"/>
                </a:solidFill>
              </a:rPr>
              <a:t>co myślą, że sami na całym są świecie.”</a:t>
            </a:r>
          </a:p>
        </p:txBody>
      </p:sp>
      <p:pic>
        <p:nvPicPr>
          <p:cNvPr id="32772" name="Picture 4" descr="bezpieczeństw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1871663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solidFill>
                  <a:srgbClr val="FF3300"/>
                </a:solidFill>
              </a:rPr>
              <a:t>Zasady bezpiecznej jazdy na rowerze 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U</a:t>
            </a:r>
            <a:r>
              <a:rPr lang="pl-PL" sz="2600" b="1">
                <a:solidFill>
                  <a:srgbClr val="0000FF"/>
                </a:solidFill>
              </a:rPr>
              <a:t>ż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ywaj sprawnego roweru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W czasie jazdy u</a:t>
            </a:r>
            <a:r>
              <a:rPr lang="pl-PL" sz="2600" b="1">
                <a:solidFill>
                  <a:srgbClr val="0000FF"/>
                </a:solidFill>
              </a:rPr>
              <a:t>ż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ywaj kasku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Dok</a:t>
            </a:r>
            <a:r>
              <a:rPr lang="pl-PL" sz="2600" b="1">
                <a:solidFill>
                  <a:srgbClr val="0000FF"/>
                </a:solidFill>
              </a:rPr>
              <a:t>ł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adnie rozejrzyj się zanim ruszysz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Przestrzegaj przepisów drogowych, obowi</a:t>
            </a:r>
            <a:r>
              <a:rPr lang="pl-PL" sz="2600" b="1">
                <a:solidFill>
                  <a:srgbClr val="0000FF"/>
                </a:solidFill>
              </a:rPr>
              <a:t>ą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zuj</a:t>
            </a:r>
            <a:r>
              <a:rPr lang="pl-PL" sz="2600" b="1">
                <a:solidFill>
                  <a:srgbClr val="0000FF"/>
                </a:solidFill>
              </a:rPr>
              <a:t>ą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 one tak</a:t>
            </a:r>
            <a:r>
              <a:rPr lang="pl-PL" sz="2600" b="1">
                <a:solidFill>
                  <a:srgbClr val="0000FF"/>
                </a:solidFill>
              </a:rPr>
              <a:t>ż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e rowerzystów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Przed skrzy</a:t>
            </a:r>
            <a:r>
              <a:rPr lang="pl-PL" sz="2600" b="1">
                <a:solidFill>
                  <a:srgbClr val="0000FF"/>
                </a:solidFill>
              </a:rPr>
              <a:t>ż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owaniami, wyjazdami z podwórek i bocznych ulic trzymaj zawsze d</a:t>
            </a:r>
            <a:r>
              <a:rPr lang="pl-PL" sz="2600" b="1">
                <a:solidFill>
                  <a:srgbClr val="0000FF"/>
                </a:solidFill>
              </a:rPr>
              <a:t>ł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o</a:t>
            </a:r>
            <a:r>
              <a:rPr lang="pl-PL" sz="2600" b="1">
                <a:solidFill>
                  <a:srgbClr val="0000FF"/>
                </a:solidFill>
              </a:rPr>
              <a:t>ń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 na hamulcu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Nie wymuszaj pierwsze</a:t>
            </a:r>
            <a:r>
              <a:rPr lang="pl-PL" sz="2600" b="1">
                <a:solidFill>
                  <a:srgbClr val="0000FF"/>
                </a:solidFill>
              </a:rPr>
              <a:t>ń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stwa przejazdu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Sygnalizuj odpowiednio wcze</a:t>
            </a:r>
            <a:r>
              <a:rPr lang="pl-PL" sz="2600" b="1">
                <a:solidFill>
                  <a:srgbClr val="0000FF"/>
                </a:solidFill>
              </a:rPr>
              <a:t>ś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nie wszystkie skr</a:t>
            </a:r>
            <a:r>
              <a:rPr lang="pl-PL" sz="2600" b="1">
                <a:solidFill>
                  <a:srgbClr val="0000FF"/>
                </a:solidFill>
              </a:rPr>
              <a:t>ę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ty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Nigdy nie </a:t>
            </a:r>
            <a:r>
              <a:rPr lang="pl-PL" sz="2600" b="1">
                <a:solidFill>
                  <a:srgbClr val="0000FF"/>
                </a:solidFill>
              </a:rPr>
              <a:t>ś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cinaj zakr</a:t>
            </a:r>
            <a:r>
              <a:rPr lang="pl-PL" sz="2600" b="1">
                <a:solidFill>
                  <a:srgbClr val="0000FF"/>
                </a:solidFill>
              </a:rPr>
              <a:t>ę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tów</a:t>
            </a:r>
            <a:endParaRPr lang="pl-PL" sz="2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W czasie jazdy zawsze uwa</a:t>
            </a:r>
            <a:r>
              <a:rPr lang="pl-PL" sz="2600" b="1">
                <a:solidFill>
                  <a:srgbClr val="0000FF"/>
                </a:solidFill>
              </a:rPr>
              <a:t>ż</a:t>
            </a:r>
            <a:r>
              <a:rPr lang="pl-PL" sz="2600" b="1">
                <a:solidFill>
                  <a:srgbClr val="0000FF"/>
                </a:solidFill>
                <a:cs typeface="Times New Roman" pitchFamily="18" charset="0"/>
              </a:rPr>
              <a:t>aj!</a:t>
            </a:r>
            <a:br>
              <a:rPr lang="pl-PL" sz="2600" b="1">
                <a:solidFill>
                  <a:srgbClr val="0000FF"/>
                </a:solidFill>
                <a:cs typeface="Times New Roman" pitchFamily="18" charset="0"/>
              </a:rPr>
            </a:br>
            <a:br>
              <a:rPr lang="pl-PL" sz="2600" b="1">
                <a:solidFill>
                  <a:srgbClr val="0000FF"/>
                </a:solidFill>
                <a:cs typeface="Times New Roman" pitchFamily="18" charset="0"/>
              </a:rPr>
            </a:br>
            <a:endParaRPr lang="pl-PL" sz="2600" b="1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7108" name="Picture 4" descr="BD0730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182245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47775"/>
            <a:ext cx="8713787" cy="5610225"/>
          </a:xfrm>
          <a:noFill/>
          <a:ln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686800" cy="1143000"/>
          </a:xfrm>
          <a:effectLst>
            <a:outerShdw dist="50800" algn="ctr" rotWithShape="0">
              <a:srgbClr val="000000"/>
            </a:outerShdw>
          </a:effectLst>
        </p:spPr>
        <p:txBody>
          <a:bodyPr/>
          <a:lstStyle/>
          <a:p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Lubisz odpoczywać w lesie?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W czasie wędrówki po lesie</a:t>
            </a:r>
            <a:br>
              <a:rPr lang="pl-PL" sz="3200"/>
            </a:br>
            <a:r>
              <a:rPr lang="pl-PL" sz="3200"/>
              <a:t>wszystkie grzyby sprawdzaj w atlasie.</a:t>
            </a:r>
            <a:r>
              <a:rPr lang="pl-PL" sz="4000"/>
              <a:t> </a:t>
            </a:r>
          </a:p>
        </p:txBody>
      </p:sp>
      <p:pic>
        <p:nvPicPr>
          <p:cNvPr id="6149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3959225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550" y="4745038"/>
            <a:ext cx="74882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l-PL" sz="2800" b="0">
                <a:solidFill>
                  <a:schemeClr val="tx1"/>
                </a:solidFill>
                <a:effectLst/>
              </a:rPr>
              <a:t>Zakładaj gumowce albo trapery,</a:t>
            </a:r>
          </a:p>
          <a:p>
            <a:pPr algn="ctr"/>
            <a:r>
              <a:rPr lang="pl-PL" sz="2800" b="0">
                <a:solidFill>
                  <a:schemeClr val="tx1"/>
                </a:solidFill>
                <a:effectLst/>
              </a:rPr>
              <a:t>bo sandałki nie nadają się na leśne spacery.</a:t>
            </a:r>
            <a:br>
              <a:rPr lang="pl-PL" sz="2800" b="0">
                <a:solidFill>
                  <a:schemeClr val="tx1"/>
                </a:solidFill>
                <a:effectLst/>
              </a:rPr>
            </a:br>
            <a:endParaRPr lang="pl-PL" sz="28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3300"/>
                </a:solidFill>
              </a:rPr>
              <a:t>W lesie…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rgbClr val="FF3300"/>
                </a:solidFill>
              </a:rPr>
              <a:t>Nie oddalaj się od opiekunów.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rgbClr val="FF3300"/>
                </a:solidFill>
              </a:rPr>
              <a:t>Tu jesteś gościem więc zachowuj się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rgbClr val="FF3300"/>
                </a:solidFill>
              </a:rPr>
              <a:t>jak gość.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16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FF3300"/>
                </a:solidFill>
              </a:rPr>
              <a:t>Nie łam gałązek!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FF3300"/>
                </a:solidFill>
              </a:rPr>
              <a:t>	Nie rań kory!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FF3300"/>
                </a:solidFill>
              </a:rPr>
              <a:t>		Nie śmieć!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>
                <a:solidFill>
                  <a:srgbClr val="FF3300"/>
                </a:solidFill>
              </a:rPr>
              <a:t>			Nie hałasuj!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</p:txBody>
      </p:sp>
      <p:pic>
        <p:nvPicPr>
          <p:cNvPr id="26628" name="Picture 4" descr="slunic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1655763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3195637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>
                <a:solidFill>
                  <a:srgbClr val="FF3300"/>
                </a:solidFill>
              </a:rPr>
              <a:t>„Nie drażnij pszczół ani innych owadów,</a:t>
            </a:r>
            <a:br>
              <a:rPr lang="pl-PL" sz="2800" b="1">
                <a:solidFill>
                  <a:srgbClr val="FF3300"/>
                </a:solidFill>
              </a:rPr>
            </a:br>
            <a:r>
              <a:rPr lang="pl-PL" sz="2800" b="1">
                <a:solidFill>
                  <a:srgbClr val="FF3300"/>
                </a:solidFill>
              </a:rPr>
              <a:t>nie będzie ci trzeba robić okładów”.</a:t>
            </a:r>
            <a:r>
              <a:rPr lang="pl-PL" sz="4000"/>
              <a:t> </a:t>
            </a:r>
          </a:p>
        </p:txBody>
      </p:sp>
      <p:pic>
        <p:nvPicPr>
          <p:cNvPr id="46083" name="Picture 3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36738"/>
            <a:ext cx="5545137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5588" cy="2071688"/>
          </a:xfrm>
          <a:effectLst>
            <a:outerShdw dist="50800" algn="ctr" rotWithShape="0">
              <a:srgbClr val="000000"/>
            </a:outerShdw>
          </a:effectLst>
        </p:spPr>
        <p:txBody>
          <a:bodyPr/>
          <a:lstStyle/>
          <a:p>
            <a:r>
              <a:rPr lang="pl-PL" sz="3600">
                <a:solidFill>
                  <a:srgbClr val="FFCC00"/>
                </a:solidFill>
                <a:latin typeface="Comic Sans MS" pitchFamily="66" charset="0"/>
              </a:rPr>
              <a:t>Ukąszenie kleszcza może powodować boreliozę lub kleszczowe zapalenie mózgu.</a:t>
            </a:r>
            <a:r>
              <a:rPr lang="pl-PL" sz="4000"/>
              <a:t> </a:t>
            </a:r>
            <a:br>
              <a:rPr lang="pl-PL" sz="4000"/>
            </a:br>
            <a:endParaRPr lang="pl-PL" sz="40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8147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4824412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Na łono przyrody zawsze wybieraj się w odpowiednim stroju. Obowiązkowe są długie, dopasowane na dole spodnie (nawet podczas upału), solidne buty, koszula z długim rękawem i zapinanymi mankietami oraz kołnierzem,  który chroni kark. Pamiętaj o kapeluszu lub czapce. Posmaruj odkrytą skórę specjalnym preparatem odstraszającym kleszcze, np. Mugga lub Autan. </a:t>
            </a:r>
            <a:br>
              <a:rPr lang="pl-PL" sz="2400"/>
            </a:br>
            <a:r>
              <a:rPr lang="pl-PL" sz="2400"/>
              <a:t>Po powrocie do domu sprawdź dokładnie skórę na całym ciele,  np. podczas kąpieli.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ipera_berus_%28Marek_Szczepanek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3284538"/>
            <a:ext cx="9467850" cy="4530725"/>
          </a:xfrm>
          <a:effectLst>
            <a:outerShdw dist="50800" algn="ctr" rotWithShape="0">
              <a:srgbClr val="000000"/>
            </a:outerShdw>
          </a:effectLst>
        </p:spPr>
        <p:txBody>
          <a:bodyPr/>
          <a:lstStyle/>
          <a:p>
            <a:pPr lvl="1">
              <a:buFontTx/>
              <a:buNone/>
            </a:pPr>
            <a:r>
              <a:rPr lang="pl-PL">
                <a:latin typeface="Comic Sans MS" pitchFamily="66" charset="0"/>
              </a:rPr>
              <a:t>  </a:t>
            </a:r>
            <a:r>
              <a:rPr lang="pl-PL" sz="3600">
                <a:solidFill>
                  <a:srgbClr val="FFCC00"/>
                </a:solidFill>
                <a:latin typeface="Comic Sans MS" pitchFamily="66" charset="0"/>
              </a:rPr>
              <a:t>Jad żmii zygzakowatej jest mieszaniną kilku toksyn o różnorakim działaniu: uszkadzającym układ nerwowy, powodującym martwice tkanek, zmniejszającym krzepliwość krwi, zmiany rytmu pracy serca. </a:t>
            </a:r>
            <a:endParaRPr lang="pl-PL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87438"/>
          </a:xfrm>
          <a:noFill/>
          <a:ln/>
          <a:effectLst>
            <a:outerShdw dist="50800" algn="ctr" rotWithShape="0">
              <a:srgbClr val="333300"/>
            </a:outerShdw>
          </a:effectLst>
        </p:spPr>
        <p:txBody>
          <a:bodyPr/>
          <a:lstStyle/>
          <a:p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Omijaj żmiję!</a:t>
            </a:r>
          </a:p>
        </p:txBody>
      </p:sp>
      <p:sp>
        <p:nvSpPr>
          <p:cNvPr id="41989" name="AutoShape 5" descr="Vipera_berus_%28Marek_Szczepanek%29"/>
          <p:cNvSpPr>
            <a:spLocks noChangeAspect="1" noChangeArrowheads="1"/>
          </p:cNvSpPr>
          <p:nvPr/>
        </p:nvSpPr>
        <p:spPr bwMode="auto">
          <a:xfrm>
            <a:off x="1476375" y="1357313"/>
            <a:ext cx="61912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1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Ukąszenia i użądlenia</a:t>
            </a:r>
          </a:p>
        </p:txBody>
      </p:sp>
      <p:pic>
        <p:nvPicPr>
          <p:cNvPr id="44035" name="Picture 3" descr="s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2122">
            <a:off x="50800" y="2951163"/>
            <a:ext cx="16414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zm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449512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thum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95750"/>
            <a:ext cx="1512888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klesz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936625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59113" y="1268413"/>
            <a:ext cx="56165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pl-PL" sz="2400" b="0">
                <a:solidFill>
                  <a:schemeClr val="tx1"/>
                </a:solidFill>
                <a:effectLst/>
              </a:rPr>
              <a:t> W razie ukąszenia przez żmiję zygzakowatą należy założyć na ranę opatrunek, unieruchomić kończynę, </a:t>
            </a:r>
            <a:br>
              <a:rPr lang="pl-PL" sz="2400" b="0">
                <a:solidFill>
                  <a:schemeClr val="tx1"/>
                </a:solidFill>
                <a:effectLst/>
              </a:rPr>
            </a:br>
            <a:r>
              <a:rPr lang="pl-PL" sz="2400" b="0">
                <a:solidFill>
                  <a:schemeClr val="tx1"/>
                </a:solidFill>
                <a:effectLst/>
              </a:rPr>
              <a:t>a następnie wezwać pomoc lekarską.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403350" y="2781300"/>
            <a:ext cx="64817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pl-PL" sz="2400" b="0">
                <a:solidFill>
                  <a:schemeClr val="tx1"/>
                </a:solidFill>
                <a:effectLst/>
              </a:rPr>
              <a:t> Użądlenia pszczół, os i szerszeni są szczególne niebezpieczne w okolicach gardła i nosa. W razie użądlenia należy wyjąć żądło, ucisnąć ranę aż do pojawienia się krwi, zastosować zimny opatrunek a w razie potrzeby (zaburzenia pracy serca, oddechu, silne drętwienie) wezwać pomoc.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50825" y="5373688"/>
            <a:ext cx="7524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pl-PL" sz="2400" b="0">
                <a:solidFill>
                  <a:schemeClr val="tx1"/>
                </a:solidFill>
                <a:effectLst/>
              </a:rPr>
              <a:t> Po każdej leśnej wędrówce należy skontrolować ciało i sprawdzić, czy nie ma na nim klesza. Należy go wykręcić pęsetą. Wszelkie rumienie po ukąszenie należy skonsultować z lekarzem. </a:t>
            </a:r>
          </a:p>
        </p:txBody>
      </p:sp>
      <p:pic>
        <p:nvPicPr>
          <p:cNvPr id="44042" name="Picture 10" descr="autobusPraw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616585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autobusLew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616585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>
                <a:solidFill>
                  <a:schemeClr val="hlink"/>
                </a:solidFill>
                <a:latin typeface="Comic Sans MS" pitchFamily="66" charset="0"/>
              </a:rPr>
              <a:t>Marzą się Tobie wspaniałe wakacje</a:t>
            </a:r>
          </a:p>
        </p:txBody>
      </p:sp>
      <p:pic>
        <p:nvPicPr>
          <p:cNvPr id="50180" name="Picture 4" descr="j0231278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1900"/>
            <a:ext cx="43561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 descr="j023134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694113"/>
            <a:ext cx="4537075" cy="3163887"/>
          </a:xfrm>
          <a:prstGeom prst="rect">
            <a:avLst/>
          </a:prstGeom>
          <a:noFill/>
          <a:effectLst>
            <a:outerShdw dist="28398" dir="200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286000" y="1557338"/>
            <a:ext cx="4572000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>
                <a:effectLst/>
              </a:rPr>
              <a:t>Zadbaj o to, żeby były one wspaniałe, ale przede wszystkim </a:t>
            </a:r>
          </a:p>
          <a:p>
            <a:r>
              <a:rPr lang="pl-PL">
                <a:effectLst/>
              </a:rPr>
              <a:t> B E Z P I E C Z NE !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endParaRPr lang="pl-PL" sz="240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8" cy="1066800"/>
          </a:xfrm>
        </p:spPr>
        <p:txBody>
          <a:bodyPr/>
          <a:lstStyle/>
          <a:p>
            <a:br>
              <a:rPr lang="pl-PL" sz="2800"/>
            </a:br>
            <a:br>
              <a:rPr lang="pl-PL" sz="2800"/>
            </a:br>
            <a:br>
              <a:rPr lang="pl-PL" sz="2800"/>
            </a:br>
            <a:r>
              <a:rPr lang="pl-PL" sz="2800"/>
              <a:t>W lesie, kiedy spotkasz zwierzę,</a:t>
            </a:r>
            <a:br>
              <a:rPr lang="pl-PL" sz="2800"/>
            </a:br>
            <a:r>
              <a:rPr lang="pl-PL" sz="2800"/>
              <a:t>nie zbliżaj się do niego - z daleka oglądaj! </a:t>
            </a:r>
            <a:br>
              <a:rPr lang="pl-PL" sz="2800"/>
            </a:br>
            <a:r>
              <a:rPr lang="pl-PL" sz="4000"/>
              <a:t> </a:t>
            </a:r>
            <a:br>
              <a:rPr lang="pl-PL" sz="4000"/>
            </a:br>
            <a:endParaRPr lang="pl-PL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l-PL" sz="2400"/>
          </a:p>
          <a:p>
            <a:pPr>
              <a:lnSpc>
                <a:spcPct val="90000"/>
              </a:lnSpc>
            </a:pPr>
            <a:endParaRPr lang="pl-PL" sz="2400"/>
          </a:p>
          <a:p>
            <a:pPr>
              <a:lnSpc>
                <a:spcPct val="90000"/>
              </a:lnSpc>
            </a:pPr>
            <a:endParaRPr lang="pl-PL" sz="2400"/>
          </a:p>
          <a:p>
            <a:pPr>
              <a:lnSpc>
                <a:spcPct val="90000"/>
              </a:lnSpc>
            </a:pPr>
            <a:endParaRPr lang="pl-PL" sz="240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br>
              <a:rPr lang="pl-PL" sz="2800">
                <a:solidFill>
                  <a:srgbClr val="FF3300"/>
                </a:solidFill>
              </a:rPr>
            </a:br>
            <a:br>
              <a:rPr lang="pl-PL" sz="2400"/>
            </a:br>
            <a:endParaRPr lang="pl-PL" sz="2400"/>
          </a:p>
        </p:txBody>
      </p:sp>
      <p:pic>
        <p:nvPicPr>
          <p:cNvPr id="7174" name="Picture 6" descr="wakacje - gó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913562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effectLst>
            <a:outerShdw dist="50800" algn="ctr" rotWithShape="0">
              <a:srgbClr val="000000"/>
            </a:outerShdw>
          </a:effectLst>
        </p:spPr>
        <p:txBody>
          <a:bodyPr/>
          <a:lstStyle/>
          <a:p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To co przyniosłeś zabierz ze sobą.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752600"/>
            <a:ext cx="9396413" cy="5105400"/>
          </a:xfrm>
          <a:effectLst>
            <a:outerShdw dist="50800" algn="ctr" rotWithShape="0">
              <a:srgbClr val="000000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pl-PL"/>
              <a:t>   </a:t>
            </a:r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Gdy na pozostawioną w lesie butelkę padają  gorące promienie słoneczne, działa ona jak soczewka </a:t>
            </a:r>
          </a:p>
          <a:p>
            <a:pPr>
              <a:buFontTx/>
              <a:buNone/>
            </a:pPr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  skupiająca. Może dojść </a:t>
            </a:r>
          </a:p>
          <a:p>
            <a:pPr>
              <a:buFontTx/>
              <a:buNone/>
            </a:pPr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  do zapalenia suchej  </a:t>
            </a:r>
          </a:p>
          <a:p>
            <a:pPr>
              <a:buFontTx/>
              <a:buNone/>
            </a:pPr>
            <a:r>
              <a:rPr lang="pl-PL" sz="4000">
                <a:solidFill>
                  <a:srgbClr val="FFCC00"/>
                </a:solidFill>
                <a:latin typeface="Comic Sans MS" pitchFamily="66" charset="0"/>
              </a:rPr>
              <a:t>  ściółki leśnej, a następnie                                              do  rozległego pożaru lasu.</a:t>
            </a:r>
            <a:r>
              <a:rPr lang="pl-PL" sz="4000"/>
              <a:t>  </a:t>
            </a:r>
          </a:p>
        </p:txBody>
      </p:sp>
      <p:pic>
        <p:nvPicPr>
          <p:cNvPr id="43012" name="Picture 4" descr="j019155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1334">
            <a:off x="6290469" y="2502694"/>
            <a:ext cx="2233612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 Nie rozpalaj ognisk w lesie!!!!! </a:t>
            </a:r>
          </a:p>
        </p:txBody>
      </p:sp>
      <p:pic>
        <p:nvPicPr>
          <p:cNvPr id="8197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697663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>
                <a:solidFill>
                  <a:srgbClr val="FF3300"/>
                </a:solidFill>
              </a:rPr>
              <a:t>„Maszyny rolnicze nie są do zabawy,</a:t>
            </a:r>
            <a:br>
              <a:rPr lang="pl-PL" sz="2800" b="1">
                <a:solidFill>
                  <a:srgbClr val="FF3300"/>
                </a:solidFill>
              </a:rPr>
            </a:br>
            <a:r>
              <a:rPr lang="pl-PL" sz="2800" b="1">
                <a:solidFill>
                  <a:srgbClr val="FF3300"/>
                </a:solidFill>
              </a:rPr>
              <a:t>więc się nimi nie baw! I już nie ma sprawy”.</a:t>
            </a:r>
            <a:r>
              <a:rPr lang="pl-PL" sz="4000"/>
              <a:t> </a:t>
            </a:r>
          </a:p>
        </p:txBody>
      </p:sp>
      <p:pic>
        <p:nvPicPr>
          <p:cNvPr id="10245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32923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FF3300"/>
                </a:solidFill>
              </a:rPr>
              <a:t>Nie wsiadamy i nie bawimy się na maszynach rolniczych – to BARDZO NIEBEZPIECZNE !!!</a:t>
            </a:r>
          </a:p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0000FF"/>
                </a:solidFill>
              </a:rPr>
              <a:t>Nie drażnimy zwierząt w gospodarstwie</a:t>
            </a:r>
          </a:p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0000FF"/>
                </a:solidFill>
              </a:rPr>
              <a:t>Unikamy kontaktów z obcymi psami</a:t>
            </a:r>
          </a:p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0000FF"/>
                </a:solidFill>
              </a:rPr>
              <a:t>Nie zaglądaj i nie schylaj się do studni – to grozi WYPADKIEM !!!</a:t>
            </a:r>
          </a:p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0000FF"/>
                </a:solidFill>
              </a:rPr>
              <a:t>Nie baw się zapałkami w pobliżu słomy, siana – one bardzo szybko płoną,</a:t>
            </a:r>
          </a:p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FF3300"/>
                </a:solidFill>
              </a:rPr>
              <a:t>Pomagamy w pracach gospodarskich tylko </a:t>
            </a:r>
            <a:br>
              <a:rPr lang="pl-PL" sz="2800" b="1">
                <a:solidFill>
                  <a:srgbClr val="FF3300"/>
                </a:solidFill>
              </a:rPr>
            </a:br>
            <a:r>
              <a:rPr lang="pl-PL" sz="2800" b="1">
                <a:solidFill>
                  <a:srgbClr val="FF3300"/>
                </a:solidFill>
              </a:rPr>
              <a:t>POD OPIEKĄ OSÓB DOROSŁYCH !!!</a:t>
            </a:r>
          </a:p>
          <a:p>
            <a:pPr>
              <a:lnSpc>
                <a:spcPct val="80000"/>
              </a:lnSpc>
            </a:pPr>
            <a:endParaRPr lang="pl-PL" sz="2800" b="1">
              <a:solidFill>
                <a:srgbClr val="FF3300"/>
              </a:solidFill>
            </a:endParaRPr>
          </a:p>
        </p:txBody>
      </p:sp>
      <p:pic>
        <p:nvPicPr>
          <p:cNvPr id="48132" name="Picture 4" descr="pies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2349500"/>
            <a:ext cx="1095375" cy="79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33375"/>
            <a:ext cx="7104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3600" b="0">
                <a:effectLst/>
              </a:rPr>
              <a:t>  Bezpiecznie w gospodarstwie  !!!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00FF"/>
                </a:solidFill>
              </a:rPr>
              <a:t>Na łące…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Tu też dobrze być pod opieką osoby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dorosłej, nie oddalać się zbytnio, nie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solidFill>
                  <a:srgbClr val="0000FF"/>
                </a:solidFill>
              </a:rPr>
              <a:t>wchodzić na tereny podmokłe.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solidFill>
                  <a:schemeClr val="hlink"/>
                </a:solidFill>
              </a:rPr>
              <a:t>Łąka lubi kiedy ktoś zachowuje się jak gość.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/>
          </a:p>
          <a:p>
            <a:pPr>
              <a:lnSpc>
                <a:spcPct val="80000"/>
              </a:lnSpc>
              <a:buFontTx/>
              <a:buNone/>
            </a:pPr>
            <a:endParaRPr lang="pl-PL" sz="2000"/>
          </a:p>
          <a:p>
            <a:pPr>
              <a:lnSpc>
                <a:spcPct val="80000"/>
              </a:lnSpc>
              <a:buFontTx/>
              <a:buNone/>
            </a:pPr>
            <a:endParaRPr lang="pl-PL" sz="2000"/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							</a:t>
            </a:r>
          </a:p>
        </p:txBody>
      </p:sp>
      <p:pic>
        <p:nvPicPr>
          <p:cNvPr id="28676" name="Picture 4" descr="me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Mów rodzicom, gdzie będziesz się bawić.</a:t>
            </a:r>
            <a:br>
              <a:rPr lang="pl-PL" sz="2800"/>
            </a:br>
            <a:r>
              <a:rPr lang="pl-PL" sz="2800"/>
              <a:t>Nie mów nigdy, że nikogo nie ma w domu.</a:t>
            </a:r>
            <a:r>
              <a:rPr lang="pl-PL" sz="4000"/>
              <a:t> </a:t>
            </a:r>
          </a:p>
        </p:txBody>
      </p:sp>
      <p:pic>
        <p:nvPicPr>
          <p:cNvPr id="11269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4679950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Nigdy nie otwieraj drzwi nieznajomemu. </a:t>
            </a:r>
          </a:p>
        </p:txBody>
      </p:sp>
      <p:pic>
        <p:nvPicPr>
          <p:cNvPr id="12293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773238"/>
            <a:ext cx="410686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Nie przyjmuj od obcych prezentów. </a:t>
            </a:r>
          </a:p>
        </p:txBody>
      </p:sp>
      <p:pic>
        <p:nvPicPr>
          <p:cNvPr id="13317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28257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11188" y="4837113"/>
            <a:ext cx="8137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l-PL" sz="2800" b="0">
                <a:solidFill>
                  <a:schemeClr val="tx1"/>
                </a:solidFill>
                <a:effectLst/>
              </a:rPr>
              <a:t>I pod żadnym pozorem nie chodź z nimi tam, gdzie cię zapraszają!</a:t>
            </a:r>
            <a:br>
              <a:rPr lang="pl-PL" sz="2800" b="0">
                <a:solidFill>
                  <a:schemeClr val="tx1"/>
                </a:solidFill>
                <a:effectLst/>
              </a:rPr>
            </a:br>
            <a:r>
              <a:rPr lang="pl-PL" sz="2800" b="0">
                <a:solidFill>
                  <a:schemeClr val="tx1"/>
                </a:solidFill>
                <a:effectLst/>
              </a:rPr>
              <a:t>Nie ufaj nikomu.!!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3300"/>
                </a:solidFill>
              </a:rPr>
              <a:t>						Zachowaj czujność…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/>
              <a:t>		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>
                <a:solidFill>
                  <a:srgbClr val="FF3300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>
                <a:solidFill>
                  <a:srgbClr val="FF3300"/>
                </a:solidFill>
              </a:rPr>
              <a:t>	Gdy jesteś sam, nie wpuszczaj nikogo do domu. Zawsze możesz poprosić, by gość przyszedł, gdy wrócą rodzice.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>
                <a:solidFill>
                  <a:srgbClr val="FF3300"/>
                </a:solidFill>
              </a:rPr>
              <a:t>   Na ulicy, czy placu zabaw, nie pozwól się zaczepiać nieznajomym. Gdy poczujesz się zagrożony, natychmiast poproś o pomoc inne osoby dorosłe znajdujące się w pobliżu. </a:t>
            </a:r>
          </a:p>
        </p:txBody>
      </p:sp>
      <p:pic>
        <p:nvPicPr>
          <p:cNvPr id="30724" name="Picture 4" descr="bezpieczenstw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27392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3399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BĄDŹ BEZPIECZNY W WAKACJE</a:t>
            </a:r>
          </a:p>
        </p:txBody>
      </p:sp>
      <p:pic>
        <p:nvPicPr>
          <p:cNvPr id="51203" name="Picture 3" descr="j02122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2205037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3240087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-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17500"/>
            <a:ext cx="2398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sz="4800" b="0">
                <a:solidFill>
                  <a:schemeClr val="tx1"/>
                </a:solidFill>
                <a:effectLst/>
                <a:latin typeface="Georgia" pitchFamily="18" charset="0"/>
                <a:cs typeface="Arial" charset="0"/>
              </a:rPr>
              <a:t>               </a:t>
            </a:r>
            <a:endParaRPr lang="pl-PL" sz="1800" b="0">
              <a:solidFill>
                <a:schemeClr val="tx1"/>
              </a:solidFill>
              <a:effectLst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187450" y="1592263"/>
            <a:ext cx="67691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sz="1600" b="0">
                <a:solidFill>
                  <a:schemeClr val="tx1"/>
                </a:solidFill>
                <a:effectLst/>
                <a:latin typeface="Georgia" pitchFamily="18" charset="0"/>
                <a:cs typeface="Arial" charset="0"/>
              </a:rPr>
              <a:t>  </a:t>
            </a:r>
            <a:endParaRPr lang="pl-PL" sz="1600" b="0">
              <a:solidFill>
                <a:schemeClr val="tx1"/>
              </a:solidFill>
              <a:effectLst/>
            </a:endParaRPr>
          </a:p>
          <a:p>
            <a:pPr eaLnBrk="0" hangingPunct="0"/>
            <a:r>
              <a:rPr lang="pl-PL" sz="2400">
                <a:effectLst/>
                <a:latin typeface="Georgia" pitchFamily="18" charset="0"/>
                <a:cs typeface="Arial" charset="0"/>
              </a:rPr>
              <a:t>Już się zbliża lato, czas radości, słońca, </a:t>
            </a:r>
            <a:endParaRPr lang="pl-PL" sz="2400">
              <a:effectLst/>
            </a:endParaRPr>
          </a:p>
          <a:p>
            <a:pPr eaLnBrk="0" hangingPunct="0"/>
            <a:r>
              <a:rPr lang="pl-PL" sz="2400">
                <a:effectLst/>
                <a:latin typeface="Georgia" pitchFamily="18" charset="0"/>
                <a:cs typeface="Arial" charset="0"/>
              </a:rPr>
              <a:t>wielu przygód i zabaw bez końca!</a:t>
            </a:r>
            <a:endParaRPr lang="pl-PL" sz="2400">
              <a:effectLst/>
            </a:endParaRPr>
          </a:p>
          <a:p>
            <a:pPr eaLnBrk="0" hangingPunct="0"/>
            <a:r>
              <a:rPr lang="pl-PL" sz="2400">
                <a:effectLst/>
                <a:latin typeface="Georgia" pitchFamily="18" charset="0"/>
                <a:cs typeface="Arial" charset="0"/>
              </a:rPr>
              <a:t>Jednak w czasie zabaw musicie przestrzegać zasad bezpieczeństwa!!!</a:t>
            </a:r>
            <a:endParaRPr lang="pl-PL" sz="2400">
              <a:effectLst/>
            </a:endParaRPr>
          </a:p>
          <a:p>
            <a:pPr eaLnBrk="0" hangingPunct="0"/>
            <a:endParaRPr lang="pl-PL" sz="2400">
              <a:effectLst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0" y="4759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sz="18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br>
              <a:rPr lang="pl-PL" sz="2800" b="1"/>
            </a:br>
            <a:r>
              <a:rPr lang="pl-PL" sz="2800" b="1"/>
              <a:t>    </a:t>
            </a:r>
            <a:r>
              <a:rPr lang="pl-PL" b="1"/>
              <a:t>Gdy grozi ci        niebezpieczeństwo </a:t>
            </a:r>
            <a:br>
              <a:rPr lang="pl-PL" b="1"/>
            </a:br>
            <a:r>
              <a:rPr lang="pl-PL" b="1"/>
              <a:t>dzwoń</a:t>
            </a:r>
            <a:br>
              <a:rPr lang="pl-PL" b="1"/>
            </a:br>
            <a:r>
              <a:rPr lang="pl-PL" sz="3200" b="1" u="sng">
                <a:solidFill>
                  <a:srgbClr val="FF3300"/>
                </a:solidFill>
              </a:rPr>
              <a:t>112 numer alarmowy </a:t>
            </a:r>
            <a:br>
              <a:rPr lang="pl-PL" sz="3200" b="1" u="sng">
                <a:solidFill>
                  <a:srgbClr val="FF3300"/>
                </a:solidFill>
              </a:rPr>
            </a:br>
            <a:r>
              <a:rPr lang="pl-PL" sz="2400" b="1">
                <a:solidFill>
                  <a:srgbClr val="FF3300"/>
                </a:solidFill>
              </a:rPr>
              <a:t>do </a:t>
            </a:r>
            <a:br>
              <a:rPr lang="pl-PL" sz="2400" b="1">
                <a:solidFill>
                  <a:srgbClr val="FF3300"/>
                </a:solidFill>
              </a:rPr>
            </a:br>
            <a:r>
              <a:rPr lang="pl-PL" sz="2400" b="1">
                <a:solidFill>
                  <a:srgbClr val="FF3300"/>
                </a:solidFill>
              </a:rPr>
              <a:t>wszystkich służb ratunkowych;</a:t>
            </a:r>
            <a:br>
              <a:rPr lang="pl-PL" sz="2400" b="1">
                <a:solidFill>
                  <a:srgbClr val="FF3300"/>
                </a:solidFill>
              </a:rPr>
            </a:br>
            <a:r>
              <a:rPr lang="pl-PL" sz="3200" b="1" u="sng">
                <a:solidFill>
                  <a:srgbClr val="FF3300"/>
                </a:solidFill>
              </a:rPr>
              <a:t>policja 997</a:t>
            </a:r>
            <a:br>
              <a:rPr lang="pl-PL" sz="3200" b="1" u="sng">
                <a:solidFill>
                  <a:srgbClr val="FF3300"/>
                </a:solidFill>
              </a:rPr>
            </a:br>
            <a:r>
              <a:rPr lang="pl-PL" sz="3200" b="1" u="sng">
                <a:solidFill>
                  <a:srgbClr val="FF3300"/>
                </a:solidFill>
              </a:rPr>
              <a:t>straż pożarna 998</a:t>
            </a:r>
            <a:br>
              <a:rPr lang="pl-PL" sz="3200" b="1" u="sng">
                <a:solidFill>
                  <a:srgbClr val="FF3300"/>
                </a:solidFill>
              </a:rPr>
            </a:br>
            <a:r>
              <a:rPr lang="pl-PL" sz="3200" b="1" u="sng">
                <a:solidFill>
                  <a:srgbClr val="FF3300"/>
                </a:solidFill>
              </a:rPr>
              <a:t>pogotowie ratunkowe 999</a:t>
            </a:r>
            <a:r>
              <a:rPr lang="pl-PL" sz="4000"/>
              <a:t> </a:t>
            </a:r>
          </a:p>
        </p:txBody>
      </p:sp>
      <p:pic>
        <p:nvPicPr>
          <p:cNvPr id="14341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16303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z="3600">
                <a:solidFill>
                  <a:srgbClr val="0000FF"/>
                </a:solidFill>
              </a:rPr>
              <a:t>Jeśli zapamiętasz te przestrogi, </a:t>
            </a:r>
            <a:br>
              <a:rPr lang="pl-PL" sz="3600">
                <a:solidFill>
                  <a:srgbClr val="0000FF"/>
                </a:solidFill>
              </a:rPr>
            </a:br>
            <a:r>
              <a:rPr lang="pl-PL" sz="3600">
                <a:solidFill>
                  <a:srgbClr val="0000FF"/>
                </a:solidFill>
              </a:rPr>
              <a:t>będziesz miał </a:t>
            </a:r>
          </a:p>
          <a:p>
            <a:pPr algn="ctr">
              <a:buFontTx/>
              <a:buNone/>
            </a:pPr>
            <a:r>
              <a:rPr lang="pl-PL" sz="36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365" name="Picture 5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7848600" cy="2401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z_zak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6250"/>
            <a:ext cx="1143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ok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6350"/>
            <a:ext cx="1600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Niech żyją wakacje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rgbClr val="0000FF"/>
                </a:solidFill>
              </a:rPr>
              <a:t>      Życzmy sobie wszyscy wesołych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rgbClr val="0000FF"/>
                </a:solidFill>
              </a:rPr>
              <a:t>                 i bezpiecznych wakacji.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rgbClr val="FF3300"/>
                </a:solidFill>
              </a:rPr>
              <a:t> 			</a:t>
            </a:r>
            <a:r>
              <a:rPr lang="pl-PL">
                <a:solidFill>
                  <a:schemeClr val="hlink"/>
                </a:solidFill>
              </a:rPr>
              <a:t>Gdy wakacje przyjdą wreszcie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chemeClr val="hlink"/>
                </a:solidFill>
              </a:rPr>
              <a:t> 			najważniejsze rzeczy dwie: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chemeClr val="hlink"/>
                </a:solidFill>
              </a:rPr>
              <a:t>			by bezpiecznym być i jeszcze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>
                <a:solidFill>
                  <a:schemeClr val="hlink"/>
                </a:solidFill>
              </a:rPr>
              <a:t> 			dobry humor zawsze mieć!!!</a:t>
            </a:r>
          </a:p>
          <a:p>
            <a:pPr>
              <a:lnSpc>
                <a:spcPct val="90000"/>
              </a:lnSpc>
            </a:pPr>
            <a:endParaRPr lang="pl-PL"/>
          </a:p>
        </p:txBody>
      </p:sp>
      <p:pic>
        <p:nvPicPr>
          <p:cNvPr id="52228" name="Picture 4" descr="05-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226853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rower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vacation-family-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4098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Kreator eksportu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365625"/>
            <a:ext cx="14763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3300"/>
                </a:solidFill>
              </a:rPr>
              <a:t>Na placu zabaw…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800">
                <a:solidFill>
                  <a:srgbClr val="FF3300"/>
                </a:solidFill>
              </a:rPr>
              <a:t>Zwracaj uwagę na inne bawiące się dzieci. </a:t>
            </a:r>
          </a:p>
          <a:p>
            <a:pPr>
              <a:buFontTx/>
              <a:buNone/>
            </a:pPr>
            <a:r>
              <a:rPr lang="pl-PL" sz="2800">
                <a:solidFill>
                  <a:srgbClr val="FF3300"/>
                </a:solidFill>
              </a:rPr>
              <a:t>Znajdujące się na placu zabaw sprzęty,</a:t>
            </a:r>
          </a:p>
          <a:p>
            <a:pPr>
              <a:buFontTx/>
              <a:buNone/>
            </a:pPr>
            <a:r>
              <a:rPr lang="pl-PL" sz="2800">
                <a:solidFill>
                  <a:srgbClr val="FF3300"/>
                </a:solidFill>
              </a:rPr>
              <a:t>wykorzystuj zgodnie z ich przeznaczeniem.</a:t>
            </a:r>
          </a:p>
        </p:txBody>
      </p:sp>
      <p:pic>
        <p:nvPicPr>
          <p:cNvPr id="22532" name="Picture 4" descr="wyd_p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40075"/>
            <a:ext cx="4897437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80400" cy="27368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pl-PL" b="1" u="sng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b="1" u="sng">
                <a:solidFill>
                  <a:srgbClr val="FF3300"/>
                </a:solidFill>
              </a:rPr>
              <a:t>Właściwie przygotowane  do opalania: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b="1" u="sng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solidFill>
                  <a:srgbClr val="FF3300"/>
                </a:solidFill>
              </a:rPr>
              <a:t>Na plażę zabieramy krem z filtrem UV, by uniknąć poparzenia słonecznego.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solidFill>
                  <a:srgbClr val="FF3300"/>
                </a:solidFill>
              </a:rPr>
              <a:t>Nakrycie głowy uchroni cię przed udarem słonecznym.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/>
              <a:t> </a:t>
            </a:r>
          </a:p>
        </p:txBody>
      </p:sp>
      <p:pic>
        <p:nvPicPr>
          <p:cNvPr id="3076" name="Picture 4" descr="j00905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19034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opalank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652963"/>
            <a:ext cx="2376487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4038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023120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0325"/>
            <a:ext cx="6335712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424862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0">
                <a:solidFill>
                  <a:schemeClr val="tx1"/>
                </a:solidFill>
                <a:effectLst/>
              </a:rPr>
              <a:t>Gdy jesteś rozgrzany od słońca, wchodź do wody powoli stopniowo ochładzając nią ciało. Nagłe zetknięcie gorącego ciała z wodą może spowodować tzw. „szok termiczny”, który może się skończyć nawet zawałem serca!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02313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71538"/>
            <a:ext cx="72009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3843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l-PL" sz="5400">
                <a:solidFill>
                  <a:schemeClr val="hlink"/>
                </a:solidFill>
                <a:latin typeface="Comic Sans MS" pitchFamily="66" charset="0"/>
              </a:rPr>
              <a:t>Lubisz odpoczywać nad wodą?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>
                <a:solidFill>
                  <a:srgbClr val="0000FF"/>
                </a:solidFill>
              </a:rPr>
              <a:t>Nad wodą…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l-PL" sz="2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24580" name="Picture 4" descr="bezpieczeństwo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1944687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2924175"/>
            <a:ext cx="60483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sz="2800" b="0">
              <a:solidFill>
                <a:schemeClr val="tx2"/>
              </a:solidFill>
              <a:effectLst/>
            </a:endParaRPr>
          </a:p>
          <a:p>
            <a:endParaRPr lang="pl-PL" sz="2800" b="0">
              <a:solidFill>
                <a:schemeClr val="tx2"/>
              </a:solidFill>
              <a:effectLst/>
            </a:endParaRPr>
          </a:p>
          <a:p>
            <a:endParaRPr lang="pl-PL" sz="2800" b="0">
              <a:solidFill>
                <a:schemeClr val="tx2"/>
              </a:solidFill>
              <a:effectLst/>
            </a:endParaRPr>
          </a:p>
          <a:p>
            <a:r>
              <a:rPr lang="pl-PL">
                <a:effectLst/>
              </a:rPr>
              <a:t>Kąpać można się wyłącznie </a:t>
            </a:r>
          </a:p>
          <a:p>
            <a:r>
              <a:rPr lang="pl-PL">
                <a:effectLst/>
              </a:rPr>
              <a:t>w wyznaczonych miejscach, </a:t>
            </a:r>
          </a:p>
          <a:p>
            <a:r>
              <a:rPr lang="pl-PL">
                <a:effectLst/>
              </a:rPr>
              <a:t>pod kontrolą opiekunów lub ratownika</a:t>
            </a:r>
            <a:r>
              <a:rPr lang="pl-PL" sz="2800">
                <a:effectLst/>
              </a:rPr>
              <a:t>.</a:t>
            </a:r>
            <a:br>
              <a:rPr lang="pl-PL" sz="2800">
                <a:effectLst/>
              </a:rPr>
            </a:br>
            <a:endParaRPr lang="pl-PL" sz="2800" b="0">
              <a:solidFill>
                <a:schemeClr val="tx2"/>
              </a:solidFill>
              <a:effectLst/>
            </a:endParaRPr>
          </a:p>
        </p:txBody>
      </p:sp>
      <p:pic>
        <p:nvPicPr>
          <p:cNvPr id="24582" name="Picture 6" descr="j02313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6004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j028111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3528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2074862"/>
          </a:xfrm>
        </p:spPr>
        <p:txBody>
          <a:bodyPr/>
          <a:lstStyle/>
          <a:p>
            <a:r>
              <a:rPr lang="pl-PL" sz="3200"/>
              <a:t> </a:t>
            </a:r>
          </a:p>
        </p:txBody>
      </p:sp>
      <p:pic>
        <p:nvPicPr>
          <p:cNvPr id="4102" name="Picture 6" descr="Ga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6696075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7920038" cy="2232025"/>
          </a:xfrm>
        </p:spPr>
        <p:txBody>
          <a:bodyPr/>
          <a:lstStyle/>
          <a:p>
            <a:pPr>
              <a:buFontTx/>
              <a:buNone/>
            </a:pPr>
            <a:r>
              <a:rPr lang="pl-PL"/>
              <a:t> </a:t>
            </a:r>
            <a:r>
              <a:rPr lang="pl-PL" b="1">
                <a:solidFill>
                  <a:srgbClr val="FF3300"/>
                </a:solidFill>
              </a:rPr>
              <a:t>Choć skoki do wody to duża frajda, nie warto skakać w miejscach , gdzie nie znamy dna.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/>
          </a:p>
          <a:p>
            <a:pPr>
              <a:buFontTx/>
              <a:buNone/>
            </a:pPr>
            <a:endParaRPr lang="pl-PL" b="1">
              <a:solidFill>
                <a:srgbClr val="FF33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27088" y="5445125"/>
            <a:ext cx="72009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>
                <a:effectLst/>
              </a:rPr>
              <a:t>„Możesz stracić zdrowie, życie,</a:t>
            </a:r>
            <a:br>
              <a:rPr lang="pl-PL" sz="2400">
                <a:effectLst/>
              </a:rPr>
            </a:br>
            <a:r>
              <a:rPr lang="pl-PL" sz="2400">
                <a:effectLst/>
              </a:rPr>
              <a:t>nawet jeśli pływasz znakomicie!”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pl-PL" sz="240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(4:3)</PresentationFormat>
  <Slides>32</Slides>
  <Notes>7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Projekt domyślny</vt:lpstr>
      <vt:lpstr>Prezentacja programu PowerPoint</vt:lpstr>
      <vt:lpstr>Marzą się Tobie wspaniałe wakacje</vt:lpstr>
      <vt:lpstr>Prezentacja programu PowerPoint</vt:lpstr>
      <vt:lpstr>Na placu zabaw…</vt:lpstr>
      <vt:lpstr>Prezentacja programu PowerPoint</vt:lpstr>
      <vt:lpstr>Prezentacja programu PowerPoint</vt:lpstr>
      <vt:lpstr>Lubisz odpoczywać nad wodą?</vt:lpstr>
      <vt:lpstr>Nad wodą…</vt:lpstr>
      <vt:lpstr> </vt:lpstr>
      <vt:lpstr>Prezentacja programu PowerPoint</vt:lpstr>
      <vt:lpstr>Na rowerze…</vt:lpstr>
      <vt:lpstr>Zasady bezpiecznej jazdy na rowerze !</vt:lpstr>
      <vt:lpstr>Lubisz odpoczywać w lesie?</vt:lpstr>
      <vt:lpstr>W czasie wędrówki po lesie wszystkie grzyby sprawdzaj w atlasie. </vt:lpstr>
      <vt:lpstr>W lesie…</vt:lpstr>
      <vt:lpstr>„Nie drażnij pszczół ani innych owadów, nie będzie ci trzeba robić okładów”. </vt:lpstr>
      <vt:lpstr>Ukąszenie kleszcza może powodować boreliozę lub kleszczowe zapalenie mózgu.  </vt:lpstr>
      <vt:lpstr>Omijaj żmiję!</vt:lpstr>
      <vt:lpstr>Ukąszenia i użądlenia</vt:lpstr>
      <vt:lpstr>   W lesie, kiedy spotkasz zwierzę, nie zbliżaj się do niego - z daleka oglądaj!    </vt:lpstr>
      <vt:lpstr>To co przyniosłeś zabierz ze sobą.</vt:lpstr>
      <vt:lpstr> Nie rozpalaj ognisk w lesie!!!!! </vt:lpstr>
      <vt:lpstr>„Maszyny rolnicze nie są do zabawy, więc się nimi nie baw! I już nie ma sprawy”. </vt:lpstr>
      <vt:lpstr>Prezentacja programu PowerPoint</vt:lpstr>
      <vt:lpstr>Na łące…</vt:lpstr>
      <vt:lpstr>Mów rodzicom, gdzie będziesz się bawić. Nie mów nigdy, że nikogo nie ma w domu. </vt:lpstr>
      <vt:lpstr>Nigdy nie otwieraj drzwi nieznajomemu. </vt:lpstr>
      <vt:lpstr>Nie przyjmuj od obcych prezentów. </vt:lpstr>
      <vt:lpstr>      Zachowaj czujność…</vt:lpstr>
      <vt:lpstr>                  Gdy grozi ci        niebezpieczeństwo  dzwoń 112 numer alarmowy  do  wszystkich służb ratunkowych; policja 997 straż pożarna 998 pogotowie ratunkowe 999 </vt:lpstr>
      <vt:lpstr>Prezentacja programu PowerPoint</vt:lpstr>
      <vt:lpstr>Niech żyją wakacje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Nieznany użytkownik</cp:lastModifiedBy>
  <cp:revision>1</cp:revision>
  <dcterms:modified xsi:type="dcterms:W3CDTF">2021-06-22T15:52:21Z</dcterms:modified>
</cp:coreProperties>
</file>