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326" r:id="rId3"/>
    <p:sldId id="261" r:id="rId4"/>
    <p:sldId id="262" r:id="rId5"/>
    <p:sldId id="301" r:id="rId6"/>
    <p:sldId id="507" r:id="rId7"/>
    <p:sldId id="265" r:id="rId8"/>
    <p:sldId id="506" r:id="rId9"/>
    <p:sldId id="269" r:id="rId10"/>
    <p:sldId id="312" r:id="rId11"/>
    <p:sldId id="511" r:id="rId12"/>
    <p:sldId id="289" r:id="rId13"/>
    <p:sldId id="510" r:id="rId14"/>
    <p:sldId id="323" r:id="rId15"/>
    <p:sldId id="509" r:id="rId16"/>
    <p:sldId id="483" r:id="rId17"/>
    <p:sldId id="318" r:id="rId18"/>
    <p:sldId id="508" r:id="rId19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C720-9E93-4B49-9E3E-944670210F10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F1F5-5D5E-420E-A016-A0786220B0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00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A0FAA2-D5A3-4834-AE8E-AE6E2BA14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F3429C-FBB8-4B01-801A-4FD18D40E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FB6EE8-D6BC-45B9-A957-C99DB600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AC68B7-6D00-4D4B-BD85-854811E3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30FFD8-0687-4ED7-A0CD-4F543912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ACFB69-6466-4875-AF5C-20B65453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C263685-7258-441E-AE41-D1DDC0E39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13C6A6-EBE8-4C32-B4DE-61D7ED4E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7A6046-BF3E-49FC-9479-336A0DE5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462265-E5F0-4B8B-A09B-27A618E5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5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BA230AF-B80D-4936-B341-5EC1BC5AD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C97B9A-CC74-4E1A-9329-7CF666665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E234F0-800A-4200-9989-22F335CE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2091AE-0804-4D19-A7B7-03F21C8F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B53743-CDFE-45B6-AAB0-53F4DCA2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1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0B85C06-A676-4577-938B-8CACC127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pl-PL" smtClean="0"/>
              <a:t>02.03.2021</a:t>
            </a:fld>
            <a:endParaRPr lang="pl-PL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38C75D0-AFDF-4CBD-9F6D-B56ED126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682699-B8D5-4E62-9AF1-9BFED975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EBE92A5E-13D2-4C66-AFCD-DD0954C7C4D3}"/>
              </a:ext>
            </a:extLst>
          </p:cNvPr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6" name="Łącznik prosty 5">
              <a:extLst>
                <a:ext uri="{FF2B5EF4-FFF2-40B4-BE49-F238E27FC236}">
                  <a16:creationId xmlns:a16="http://schemas.microsoft.com/office/drawing/2014/main" id="{D1FCC7EC-B900-4EEB-B8B6-8E98A3319C79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>
              <a:extLst>
                <a:ext uri="{FF2B5EF4-FFF2-40B4-BE49-F238E27FC236}">
                  <a16:creationId xmlns:a16="http://schemas.microsoft.com/office/drawing/2014/main" id="{A5E8E81E-6540-4469-960D-C7BA463B0E8C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7">
              <a:extLst>
                <a:ext uri="{FF2B5EF4-FFF2-40B4-BE49-F238E27FC236}">
                  <a16:creationId xmlns:a16="http://schemas.microsoft.com/office/drawing/2014/main" id="{26132FFA-215C-4987-9203-628AC8AFCC1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>
              <a:extLst>
                <a:ext uri="{FF2B5EF4-FFF2-40B4-BE49-F238E27FC236}">
                  <a16:creationId xmlns:a16="http://schemas.microsoft.com/office/drawing/2014/main" id="{305376B9-258F-42EC-BBE1-3A4BC8AF7192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B1975540-D541-4E2E-B015-95406EB05FDA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E2D6C73A-212B-4773-BC61-CCC1082C1E7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>
              <a:extLst>
                <a:ext uri="{FF2B5EF4-FFF2-40B4-BE49-F238E27FC236}">
                  <a16:creationId xmlns:a16="http://schemas.microsoft.com/office/drawing/2014/main" id="{382D320A-7C7C-4164-BAFB-8F683DF65360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4318EA12-FD9A-4E27-91A9-2504CC4668B3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:a16="http://schemas.microsoft.com/office/drawing/2014/main" id="{0E3AA190-77BA-4B46-A022-E143C75B976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:a16="http://schemas.microsoft.com/office/drawing/2014/main" id="{7D91FD4D-4547-4091-97FC-6A3388715A1B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>
              <a:extLst>
                <a:ext uri="{FF2B5EF4-FFF2-40B4-BE49-F238E27FC236}">
                  <a16:creationId xmlns:a16="http://schemas.microsoft.com/office/drawing/2014/main" id="{35A70F7C-DCD2-42B6-B33E-E89654E282E8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D5BD7273-60B8-4C33-8FF4-8ACDB52C45BE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2BAD6DC3-9CAF-4BF0-B2B3-BFD13014D8AA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54ADB203-94AD-442F-8C59-4E7FC6FD91E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>
              <a:extLst>
                <a:ext uri="{FF2B5EF4-FFF2-40B4-BE49-F238E27FC236}">
                  <a16:creationId xmlns:a16="http://schemas.microsoft.com/office/drawing/2014/main" id="{74A49A3D-C3CE-44A3-A9F0-35ABDD514D13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>
              <a:extLst>
                <a:ext uri="{FF2B5EF4-FFF2-40B4-BE49-F238E27FC236}">
                  <a16:creationId xmlns:a16="http://schemas.microsoft.com/office/drawing/2014/main" id="{69EBA5A9-5693-4111-B2EB-8A5F5F5A15CB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01E9603F-DEF4-4B07-9745-8582E68AE31C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Łącznik prosty 39">
                <a:extLst>
                  <a:ext uri="{FF2B5EF4-FFF2-40B4-BE49-F238E27FC236}">
                    <a16:creationId xmlns:a16="http://schemas.microsoft.com/office/drawing/2014/main" id="{3E3068FD-18A3-4F87-BEE7-5FE910121DDF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Łącznik prosty 40">
                <a:extLst>
                  <a:ext uri="{FF2B5EF4-FFF2-40B4-BE49-F238E27FC236}">
                    <a16:creationId xmlns:a16="http://schemas.microsoft.com/office/drawing/2014/main" id="{E4A992E1-D5A2-4E3E-94D3-C8725DB05132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>
                <a:extLst>
                  <a:ext uri="{FF2B5EF4-FFF2-40B4-BE49-F238E27FC236}">
                    <a16:creationId xmlns:a16="http://schemas.microsoft.com/office/drawing/2014/main" id="{228D9A91-8953-420C-8F20-3ED551BFCBC6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>
                <a:extLst>
                  <a:ext uri="{FF2B5EF4-FFF2-40B4-BE49-F238E27FC236}">
                    <a16:creationId xmlns:a16="http://schemas.microsoft.com/office/drawing/2014/main" id="{7A581E21-5D99-4855-90F4-F0551B4F541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>
                <a:extLst>
                  <a:ext uri="{FF2B5EF4-FFF2-40B4-BE49-F238E27FC236}">
                    <a16:creationId xmlns:a16="http://schemas.microsoft.com/office/drawing/2014/main" id="{77BD5551-827B-4C9E-B81A-5DBAA65C734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a 44">
                <a:extLst>
                  <a:ext uri="{FF2B5EF4-FFF2-40B4-BE49-F238E27FC236}">
                    <a16:creationId xmlns:a16="http://schemas.microsoft.com/office/drawing/2014/main" id="{7AF265E2-6B67-4407-AF9A-3E8F661688A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Łącznik prosty 50">
                  <a:extLst>
                    <a:ext uri="{FF2B5EF4-FFF2-40B4-BE49-F238E27FC236}">
                      <a16:creationId xmlns:a16="http://schemas.microsoft.com/office/drawing/2014/main" id="{B633F4A5-6C6E-4956-956A-30359B7A56FC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Łącznik prosty 51">
                  <a:extLst>
                    <a:ext uri="{FF2B5EF4-FFF2-40B4-BE49-F238E27FC236}">
                      <a16:creationId xmlns:a16="http://schemas.microsoft.com/office/drawing/2014/main" id="{1E55596E-E431-4451-A640-5B0E135FBFE1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>
                  <a:extLst>
                    <a:ext uri="{FF2B5EF4-FFF2-40B4-BE49-F238E27FC236}">
                      <a16:creationId xmlns:a16="http://schemas.microsoft.com/office/drawing/2014/main" id="{AA38D1FF-99F0-4ABD-B76F-E2F3317C4DAA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>
                  <a:extLst>
                    <a:ext uri="{FF2B5EF4-FFF2-40B4-BE49-F238E27FC236}">
                      <a16:creationId xmlns:a16="http://schemas.microsoft.com/office/drawing/2014/main" id="{DBC698A3-2BC6-41B0-A23A-C141866E6F1C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>
                  <a:extLst>
                    <a:ext uri="{FF2B5EF4-FFF2-40B4-BE49-F238E27FC236}">
                      <a16:creationId xmlns:a16="http://schemas.microsoft.com/office/drawing/2014/main" id="{FD9CF9C0-B2CE-435D-AFFA-AB2242F2B3F5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Łącznik prosty 45">
                <a:extLst>
                  <a:ext uri="{FF2B5EF4-FFF2-40B4-BE49-F238E27FC236}">
                    <a16:creationId xmlns:a16="http://schemas.microsoft.com/office/drawing/2014/main" id="{088254D0-EAC1-46CB-A0B0-6DB6D3A681F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>
                <a:extLst>
                  <a:ext uri="{FF2B5EF4-FFF2-40B4-BE49-F238E27FC236}">
                    <a16:creationId xmlns:a16="http://schemas.microsoft.com/office/drawing/2014/main" id="{0D470D11-431A-4CFF-81C2-C01BFD979E9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>
                <a:extLst>
                  <a:ext uri="{FF2B5EF4-FFF2-40B4-BE49-F238E27FC236}">
                    <a16:creationId xmlns:a16="http://schemas.microsoft.com/office/drawing/2014/main" id="{0D4F1531-EF2C-4B6A-AFB0-65CA6A3790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>
                <a:extLst>
                  <a:ext uri="{FF2B5EF4-FFF2-40B4-BE49-F238E27FC236}">
                    <a16:creationId xmlns:a16="http://schemas.microsoft.com/office/drawing/2014/main" id="{9F97D951-9E89-4EDE-B68C-7355F5A704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>
                <a:extLst>
                  <a:ext uri="{FF2B5EF4-FFF2-40B4-BE49-F238E27FC236}">
                    <a16:creationId xmlns:a16="http://schemas.microsoft.com/office/drawing/2014/main" id="{5CC43461-4DC0-425C-9115-B00099CDEC0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a 22">
              <a:extLst>
                <a:ext uri="{FF2B5EF4-FFF2-40B4-BE49-F238E27FC236}">
                  <a16:creationId xmlns:a16="http://schemas.microsoft.com/office/drawing/2014/main" id="{CD1F0E0E-7963-4A7E-B9BF-EB903D1CD4F1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Łącznik prosty 23">
                <a:extLst>
                  <a:ext uri="{FF2B5EF4-FFF2-40B4-BE49-F238E27FC236}">
                    <a16:creationId xmlns:a16="http://schemas.microsoft.com/office/drawing/2014/main" id="{3B183098-1DDD-4D60-AC8F-C3AF47D05BEF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Łącznik prosty 24">
                <a:extLst>
                  <a:ext uri="{FF2B5EF4-FFF2-40B4-BE49-F238E27FC236}">
                    <a16:creationId xmlns:a16="http://schemas.microsoft.com/office/drawing/2014/main" id="{1F4E85BF-DF64-49F0-A6AD-4A1C2E0600B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>
                <a:extLst>
                  <a:ext uri="{FF2B5EF4-FFF2-40B4-BE49-F238E27FC236}">
                    <a16:creationId xmlns:a16="http://schemas.microsoft.com/office/drawing/2014/main" id="{032EB5C4-CCFB-46D3-8772-E9423871BAE5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>
                <a:extLst>
                  <a:ext uri="{FF2B5EF4-FFF2-40B4-BE49-F238E27FC236}">
                    <a16:creationId xmlns:a16="http://schemas.microsoft.com/office/drawing/2014/main" id="{263FCD31-3C75-464A-86BD-7FED3A5B64A2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>
                <a:extLst>
                  <a:ext uri="{FF2B5EF4-FFF2-40B4-BE49-F238E27FC236}">
                    <a16:creationId xmlns:a16="http://schemas.microsoft.com/office/drawing/2014/main" id="{F137CA7B-936A-463B-A4C0-B5BCA98906A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a 28">
                <a:extLst>
                  <a:ext uri="{FF2B5EF4-FFF2-40B4-BE49-F238E27FC236}">
                    <a16:creationId xmlns:a16="http://schemas.microsoft.com/office/drawing/2014/main" id="{7D3C2556-88AC-4AEC-AA68-7C6AD17A294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Łącznik prosty 34">
                  <a:extLst>
                    <a:ext uri="{FF2B5EF4-FFF2-40B4-BE49-F238E27FC236}">
                      <a16:creationId xmlns:a16="http://schemas.microsoft.com/office/drawing/2014/main" id="{C4268F4D-7668-4130-8B3A-0925B888D66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Łącznik prosty 35">
                  <a:extLst>
                    <a:ext uri="{FF2B5EF4-FFF2-40B4-BE49-F238E27FC236}">
                      <a16:creationId xmlns:a16="http://schemas.microsoft.com/office/drawing/2014/main" id="{117000F1-EF96-40B2-B041-4A3B56D0722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>
                  <a:extLst>
                    <a:ext uri="{FF2B5EF4-FFF2-40B4-BE49-F238E27FC236}">
                      <a16:creationId xmlns:a16="http://schemas.microsoft.com/office/drawing/2014/main" id="{ABBFB7AC-F9E9-466B-8CD3-70D6BA787B9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>
                  <a:extLst>
                    <a:ext uri="{FF2B5EF4-FFF2-40B4-BE49-F238E27FC236}">
                      <a16:creationId xmlns:a16="http://schemas.microsoft.com/office/drawing/2014/main" id="{A480D738-74D5-49E9-A072-6604A12E3729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>
                  <a:extLst>
                    <a:ext uri="{FF2B5EF4-FFF2-40B4-BE49-F238E27FC236}">
                      <a16:creationId xmlns:a16="http://schemas.microsoft.com/office/drawing/2014/main" id="{5748136B-ABD2-456D-9F4F-87FD0E12CAEB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Łącznik prosty 29">
                <a:extLst>
                  <a:ext uri="{FF2B5EF4-FFF2-40B4-BE49-F238E27FC236}">
                    <a16:creationId xmlns:a16="http://schemas.microsoft.com/office/drawing/2014/main" id="{0519F78A-EC3C-4B9F-9B7C-BA37A30A3CF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>
                <a:extLst>
                  <a:ext uri="{FF2B5EF4-FFF2-40B4-BE49-F238E27FC236}">
                    <a16:creationId xmlns:a16="http://schemas.microsoft.com/office/drawing/2014/main" id="{B7BC5277-E585-4297-A528-F5FD5083C48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>
                <a:extLst>
                  <a:ext uri="{FF2B5EF4-FFF2-40B4-BE49-F238E27FC236}">
                    <a16:creationId xmlns:a16="http://schemas.microsoft.com/office/drawing/2014/main" id="{613623C9-3563-4A7B-BD06-98BEEE687B7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>
                <a:extLst>
                  <a:ext uri="{FF2B5EF4-FFF2-40B4-BE49-F238E27FC236}">
                    <a16:creationId xmlns:a16="http://schemas.microsoft.com/office/drawing/2014/main" id="{4D7327F9-45C6-4C12-B7EC-61DB39B6CB9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>
                <a:extLst>
                  <a:ext uri="{FF2B5EF4-FFF2-40B4-BE49-F238E27FC236}">
                    <a16:creationId xmlns:a16="http://schemas.microsoft.com/office/drawing/2014/main" id="{7D890AE9-4DC5-4EE3-A4E4-4391312DB02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34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668064-C2E5-42BF-8A02-44BD2E6A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78692-B08E-4B00-92C5-7E4809AA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DEE484-1BC7-4D00-9D51-7599FD82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0D4754-9318-4E05-8FF8-64A31FBB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CBF355-812E-4217-8E7E-65602414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20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A6478-9156-494B-87CE-F756A110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F9703B-3003-4E20-BFE1-59447BFF3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46FC37-EF53-4661-86D4-A47C9E90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04E885-6065-440C-ACF1-EDFF5E54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50C767-1692-4547-8EE2-9CCACB1B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28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450465-7523-471C-A693-B4F555B9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362ED-633C-404B-89F9-6F3D57097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222E6A-4545-4C89-8121-037F5074F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3D345D-3CC4-4C03-9DD8-901CD62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F6F6BC1-AFD0-4CBD-9FB5-2FD21C33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87D40F4-72E1-4FCF-83F9-6A561E1B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38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E35617-1A2F-486B-A0F8-4FA7C771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DFA3ED-98FB-46D6-8983-81328710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31847B-7C17-4434-B08B-E1D5FE9C2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6BB87D3-4690-4032-A6F4-2936F8E56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125CB5-F217-4BD0-A1E8-ECF64156F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2410CA7-8FB7-4F5B-93D8-2F0CE19D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7C114F3-ACB2-4A9C-948F-D9B3A5FE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DFBDE2-6B37-441E-AB0C-60022F185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61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8D70D9-A3E0-4BFA-8489-83ABB307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6C93D63-9454-42FA-AFF6-776FDE5E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2E122DB-933E-49A5-ADE7-4C847FF3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8CCEB6B-9081-44F5-9A84-1CD2E5F5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70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223B471-8AEC-4504-9F54-19B5F583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00C4EB3-D124-4370-A717-2BD8B180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FF490F-7B3A-4B3C-B6D3-8F412E1E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13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BF419D-2771-46EF-B7BD-CE9AA020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38DE05-41BC-4FDB-B141-796F661D6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489085-0879-46FD-9E0F-F582E9CF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BC54DE-4A82-4E22-93B5-22C12960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D0C683-9D07-4D53-9F24-929CD860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6CECF9-1F23-4C4F-B9CD-E4896CDE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82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69E21-FC9B-4585-AEA1-063180B1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2C1CCB-D910-4E61-9ADC-0C636275B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E9525A-35E5-4A86-ABFD-C7C07FAA7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F8D50A-E0F3-45E7-9C4C-BD4F4624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6A2143-8181-4A2A-BB40-A6E3C38E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D5A18B-42E4-4DAA-9FE1-A661E993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8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4EC027-452F-4B2E-9D8E-A1A5BEEE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AC635D-83E3-4B7C-A96F-D235A4395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9FFCAF-6F15-47D7-A9BA-BF49AB086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2929-EDC6-4BFC-822D-E7BF38C67DBA}" type="datetimeFigureOut">
              <a:rPr lang="pl-PL" smtClean="0"/>
              <a:t>02.03.2021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203D1E-670E-4FD9-B70F-F4BD65CE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A2A2B0-A836-4170-8913-6EA58AD23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EA66-E9E1-4784-AAC8-0C71A7D09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48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ore.pl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kuratorium.lublin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ke.krakow.pl/" TargetMode="External"/><Relationship Id="rId5" Type="http://schemas.openxmlformats.org/officeDocument/2006/relationships/hyperlink" Target="http://www.cke.edu.pl/" TargetMode="External"/><Relationship Id="rId4" Type="http://schemas.openxmlformats.org/officeDocument/2006/relationships/hyperlink" Target="https://men.gov.pl/" TargetMode="External"/><Relationship Id="rId9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ilipiec@lscdn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B2A3B6-0033-46A9-A30C-B3FA7E061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1625" y="313899"/>
            <a:ext cx="7806518" cy="5578901"/>
          </a:xfrm>
        </p:spPr>
        <p:txBody>
          <a:bodyPr anchor="ctr">
            <a:normAutofit/>
          </a:bodyPr>
          <a:lstStyle/>
          <a:p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Kryteria wyboru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szkoły ponadpodstawowej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z perspektywy </a:t>
            </a:r>
            <a:b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 sz="4000" b="1" i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Rodzica /Opiekuna </a:t>
            </a:r>
            <a:endParaRPr lang="pl-PL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BF9997-3301-4775-95E2-4EECD52F2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4168588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4000" b="1" dirty="0">
                <a:solidFill>
                  <a:srgbClr val="002060"/>
                </a:solidFill>
              </a:rPr>
              <a:t>Wspieram, </a:t>
            </a:r>
            <a:br>
              <a:rPr lang="pl-PL" sz="4000" b="1" dirty="0">
                <a:solidFill>
                  <a:srgbClr val="002060"/>
                </a:solidFill>
              </a:rPr>
            </a:br>
            <a:r>
              <a:rPr lang="pl-PL" sz="4000" b="1" dirty="0">
                <a:solidFill>
                  <a:srgbClr val="002060"/>
                </a:solidFill>
              </a:rPr>
              <a:t>nie wybieram…</a:t>
            </a:r>
          </a:p>
        </p:txBody>
      </p:sp>
    </p:spTree>
    <p:extLst>
      <p:ext uri="{BB962C8B-B14F-4D97-AF65-F5344CB8AC3E}">
        <p14:creationId xmlns:p14="http://schemas.microsoft.com/office/powerpoint/2010/main" val="291213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Klasyfikacja zawodów  szkolnictwa branżowego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0795378" cy="5665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32 branże, w tym np.: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Hotelarsko – </a:t>
            </a: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Gastronomiczno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Turystyczna HGT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Elektroniczno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Mechaniczna ELM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Mechaniczna MEC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Ekonomiczno</a:t>
            </a: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– Administracyjna EKA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1900" b="1" i="1" dirty="0">
                <a:solidFill>
                  <a:srgbClr val="0070C0"/>
                </a:solidFill>
                <a:latin typeface="Calibri" panose="020F0502020204030204" pitchFamily="34" charset="0"/>
              </a:rPr>
              <a:t>Rozporządzenie Ministra Edukacji Narodowej z dnia 15 lutego 2019 r. w sprawie ogólnych celów i zadań kształcenia w zawodach szkolnictwa branżowego oraz klasyfikacji zawodów szkolnictwa branżowego</a:t>
            </a:r>
          </a:p>
        </p:txBody>
      </p:sp>
    </p:spTree>
    <p:extLst>
      <p:ext uri="{BB962C8B-B14F-4D97-AF65-F5344CB8AC3E}">
        <p14:creationId xmlns:p14="http://schemas.microsoft.com/office/powerpoint/2010/main" val="317930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Klasyfikacja zawodów  szkolnictwa branżowego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1850806" cy="566569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3200" b="1" dirty="0">
                <a:latin typeface="Calibri" panose="020F0502020204030204" pitchFamily="34" charset="0"/>
              </a:rPr>
              <a:t>Nowe zawody: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>
                <a:latin typeface="Calibri" panose="020F0502020204030204" pitchFamily="34" charset="0"/>
              </a:rPr>
              <a:t>Technik dekarstwa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>
                <a:latin typeface="Calibri" panose="020F0502020204030204" pitchFamily="34" charset="0"/>
              </a:rPr>
              <a:t>Technik stylista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>
                <a:latin typeface="Calibri" panose="020F0502020204030204" pitchFamily="34" charset="0"/>
              </a:rPr>
              <a:t>Technik robotyk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200" b="1" dirty="0" err="1">
                <a:latin typeface="Calibri" panose="020F0502020204030204" pitchFamily="34" charset="0"/>
              </a:rPr>
              <a:t>Podolog</a:t>
            </a:r>
            <a:r>
              <a:rPr lang="pl-PL" altLang="pl-PL" sz="2200" b="1" dirty="0">
                <a:latin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pl-PL" altLang="pl-PL" sz="19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altLang="pl-PL" sz="19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1900" b="1" i="1" dirty="0">
                <a:solidFill>
                  <a:srgbClr val="0070C0"/>
                </a:solidFill>
                <a:latin typeface="Calibri" panose="020F0502020204030204" pitchFamily="34" charset="0"/>
              </a:rPr>
              <a:t>Rozporządzenie Ministra Edukacji i Nauki z dnia 27 stycznia 2021 r. zmieniające rozporządzenie w sprawie ogólnych celów i zadań kształcenia w zawodach szkolnictwa branżowego oraz klasyfikacji zawodów szkolnictwa branżowego (Dz.U. poz. 211)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91" y="1296981"/>
            <a:ext cx="4953026" cy="208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ytuł 1"/>
          <p:cNvSpPr>
            <a:spLocks noGrp="1"/>
          </p:cNvSpPr>
          <p:nvPr>
            <p:ph type="title"/>
          </p:nvPr>
        </p:nvSpPr>
        <p:spPr>
          <a:xfrm>
            <a:off x="663388" y="286604"/>
            <a:ext cx="10492292" cy="92333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l-PL" altLang="pl-PL" sz="3600" b="1" i="1" dirty="0">
                <a:solidFill>
                  <a:srgbClr val="002060"/>
                </a:solidFill>
                <a:latin typeface="+mn-lt"/>
              </a:rPr>
              <a:t>Przykładowe ścieżki kształcenia w zawodzie</a:t>
            </a:r>
            <a:endParaRPr lang="pl-PL" altLang="pl-PL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E0EC37CB-45B0-4AE4-A25A-D9160DD25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6603" y="1845734"/>
            <a:ext cx="57484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C00000"/>
                </a:solidFill>
              </a:rPr>
              <a:t>Technik żywienia i usług gastronomicznych 343404  </a:t>
            </a:r>
          </a:p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</a:rPr>
              <a:t>Kwalifikacje: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HGT.02.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Przygotowanie i wydawanie dań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HGT.12.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Organizacja żywienia i usług gastronomicznych 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1D37E8-E719-4522-8311-FFC7F73D0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8862" y="1845734"/>
            <a:ext cx="57484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C00000"/>
                </a:solidFill>
              </a:rPr>
              <a:t>Kucharz 512001</a:t>
            </a:r>
          </a:p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</a:rPr>
              <a:t>Kwalifikacja: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chemeClr val="tx1"/>
                </a:solidFill>
              </a:rPr>
              <a:t>HGT.02.  </a:t>
            </a: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Przygotowanie i wydawanie dań</a:t>
            </a:r>
          </a:p>
          <a:p>
            <a:endParaRPr lang="pl-PL" sz="2800" b="1" dirty="0"/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BS II = HGT.12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BSI + BSII = Technik żywienie i usług gastronomicznych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6BB188D-B1FF-49C3-916C-B8BD40DED620}"/>
              </a:ext>
            </a:extLst>
          </p:cNvPr>
          <p:cNvSpPr txBox="1"/>
          <p:nvPr/>
        </p:nvSpPr>
        <p:spPr>
          <a:xfrm>
            <a:off x="4626591" y="1760965"/>
            <a:ext cx="750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4C83179-9106-45FE-991C-AE9B129E2F6F}"/>
              </a:ext>
            </a:extLst>
          </p:cNvPr>
          <p:cNvSpPr txBox="1"/>
          <p:nvPr/>
        </p:nvSpPr>
        <p:spPr>
          <a:xfrm>
            <a:off x="9539783" y="2171620"/>
            <a:ext cx="2047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</a:rPr>
              <a:t>BS 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5ABD5A9-40C6-4F96-AA43-AF9390D34A6B}"/>
              </a:ext>
            </a:extLst>
          </p:cNvPr>
          <p:cNvSpPr txBox="1"/>
          <p:nvPr/>
        </p:nvSpPr>
        <p:spPr>
          <a:xfrm>
            <a:off x="502024" y="6078071"/>
            <a:ext cx="159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T – Technikum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358516-DD6C-45C3-A5F0-BEEF5C2E6810}"/>
              </a:ext>
            </a:extLst>
          </p:cNvPr>
          <p:cNvSpPr txBox="1"/>
          <p:nvPr/>
        </p:nvSpPr>
        <p:spPr>
          <a:xfrm>
            <a:off x="6741459" y="5893405"/>
            <a:ext cx="490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BS I – Branżowa Szkoła Gastronomiczna I stopnia</a:t>
            </a:r>
          </a:p>
          <a:p>
            <a:r>
              <a:rPr lang="pl-PL" b="1" dirty="0"/>
              <a:t>BS II - Branżowa Szkoła Gastronomiczna II stopnia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Zadania dla ucznia klasy VIII </a:t>
            </a:r>
            <a:br>
              <a:rPr lang="pl-PL" altLang="pl-PL" b="1" i="1" dirty="0">
                <a:solidFill>
                  <a:srgbClr val="002060"/>
                </a:solidFill>
                <a:latin typeface="+mn-lt"/>
              </a:rPr>
            </a:br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wybierającego kształcenie branżowe 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523999"/>
            <a:ext cx="11509612" cy="4858871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Analiza oferty edukacyjnej wybranych szkół pod kątem wybranego zawodu </a:t>
            </a:r>
            <a:b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(za pośrednictwem stron internetowych szkół)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Wskazanie kwalifikacji wyodrębnionych w wybranym zawodzie </a:t>
            </a:r>
            <a:b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(Klasyfikacja zawodów  szkolnictwa branżowego)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Poznanie czynności zawodowych w wybranym zawodzie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(film, prezentacja)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Sprawdzenie możliwości zatrudnienia w danym zawodzie 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oraz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Sprawdzenie listy przedmiotów uwzględnianych przy rekrutacji  do wybranej klasy, wybranej szkoły </a:t>
            </a:r>
            <a:r>
              <a:rPr lang="pl-PL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(4 przedmioty, z których oceny będą punktowane przy rekrutacji)</a:t>
            </a:r>
          </a:p>
          <a:p>
            <a:pPr marL="0" lvl="0" indent="0">
              <a:buNone/>
              <a:defRPr/>
            </a:pP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Systematyczna praca, aby osiągnąć jak najlepsze wyniki z tych przedmiotów. 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9CC3D603-9359-4DAB-B7DC-F27918ACB3DB}"/>
              </a:ext>
            </a:extLst>
          </p:cNvPr>
          <p:cNvSpPr/>
          <p:nvPr/>
        </p:nvSpPr>
        <p:spPr>
          <a:xfrm>
            <a:off x="4722800" y="5073705"/>
            <a:ext cx="403412" cy="56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87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569"/>
          </a:xfrm>
        </p:spPr>
        <p:txBody>
          <a:bodyPr/>
          <a:lstStyle/>
          <a:p>
            <a:r>
              <a:rPr lang="pl-PL" b="1" i="1" dirty="0">
                <a:solidFill>
                  <a:srgbClr val="002060"/>
                </a:solidFill>
                <a:latin typeface="Calibri" panose="020F0502020204030204"/>
              </a:rPr>
              <a:t>Analiza kryteriów rekrutacji do szkół …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230D84-BF3E-49C8-ACB6-0318D438A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" y="1093694"/>
            <a:ext cx="11147612" cy="5083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Punkty za świadectwo: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Oceny  z 4 przedmiotów: język polski, matematyka, przedmiot 3, przedmiot 4 </a:t>
            </a:r>
            <a:br>
              <a:rPr lang="pl-PL" dirty="0"/>
            </a:br>
            <a:r>
              <a:rPr lang="pl-PL" i="1" dirty="0"/>
              <a:t>(ocena celująca 18 pkt, </a:t>
            </a:r>
            <a:r>
              <a:rPr lang="pl-PL" i="1" dirty="0" err="1"/>
              <a:t>bdb</a:t>
            </a:r>
            <a:r>
              <a:rPr lang="pl-PL" i="1" dirty="0"/>
              <a:t> – 17 pkt, </a:t>
            </a:r>
            <a:r>
              <a:rPr lang="pl-PL" i="1" dirty="0" err="1"/>
              <a:t>db</a:t>
            </a:r>
            <a:r>
              <a:rPr lang="pl-PL" i="1" dirty="0"/>
              <a:t> – 14 pkt, </a:t>
            </a:r>
            <a:r>
              <a:rPr lang="pl-PL" i="1" dirty="0" err="1"/>
              <a:t>dst</a:t>
            </a:r>
            <a:r>
              <a:rPr lang="pl-PL" i="1" dirty="0"/>
              <a:t> – 8 pkt, </a:t>
            </a:r>
            <a:r>
              <a:rPr lang="pl-PL" i="1" dirty="0" err="1"/>
              <a:t>dop</a:t>
            </a:r>
            <a:r>
              <a:rPr lang="pl-PL" i="1" dirty="0"/>
              <a:t> – 2 pkt)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prstClr val="black"/>
                </a:solidFill>
              </a:rPr>
              <a:t>Świadectwo z wyróżnieniem 7 pkt</a:t>
            </a:r>
            <a:endParaRPr lang="pl-PL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Aktywność na rzecz innych ludzi 3 pkt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Osiągniecia w konkursach maksymalna liczba punktów – 18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Punkty za egzamin ośmioklasisty: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języka polskiego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matematyki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Wynik z języka obcego nowożytnego.</a:t>
            </a:r>
          </a:p>
        </p:txBody>
      </p:sp>
    </p:spTree>
    <p:extLst>
      <p:ext uri="{BB962C8B-B14F-4D97-AF65-F5344CB8AC3E}">
        <p14:creationId xmlns:p14="http://schemas.microsoft.com/office/powerpoint/2010/main" val="400531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094" y="365125"/>
            <a:ext cx="10869706" cy="728569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rgbClr val="002060"/>
                </a:solidFill>
                <a:latin typeface="Calibri" panose="020F0502020204030204"/>
              </a:rPr>
              <a:t>Rekrutacja do szkół ponadpodstawowych 2021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230D84-BF3E-49C8-ACB6-0318D438A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" y="1093694"/>
            <a:ext cx="11147612" cy="539918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pl-PL" altLang="pl-PL" sz="2400" b="1" dirty="0">
                <a:solidFill>
                  <a:srgbClr val="FF0000"/>
                </a:solidFill>
              </a:rPr>
              <a:t>WAŻNE TERMINY: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17 maja – 21 czerwca:  </a:t>
            </a:r>
            <a:r>
              <a:rPr lang="pl-PL" altLang="pl-PL" sz="1900" b="1" dirty="0">
                <a:solidFill>
                  <a:prstClr val="black"/>
                </a:solidFill>
              </a:rPr>
              <a:t> złożenie wniosku o przyjęcie do szkoły ponadpodstawowej wraz z dokumentami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25 czerwca – 14 lipca:  </a:t>
            </a:r>
            <a:r>
              <a:rPr lang="pl-PL" altLang="pl-PL" sz="1900" b="1" dirty="0">
                <a:solidFill>
                  <a:prstClr val="black"/>
                </a:solidFill>
              </a:rPr>
              <a:t> uzupełnienie wniosku o przyjęcie do szkoły o  zaświadczenie o wynikach egzaminu   </a:t>
            </a:r>
            <a:br>
              <a:rPr lang="pl-PL" altLang="pl-PL" sz="1900" b="1" dirty="0">
                <a:solidFill>
                  <a:prstClr val="black"/>
                </a:solidFill>
              </a:rPr>
            </a:br>
            <a:r>
              <a:rPr lang="pl-PL" altLang="pl-PL" sz="1900" b="1" dirty="0">
                <a:solidFill>
                  <a:prstClr val="black"/>
                </a:solidFill>
              </a:rPr>
              <a:t>                                          ósmoklasisty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22 lipca: </a:t>
            </a:r>
            <a:r>
              <a:rPr lang="pl-PL" altLang="pl-PL" sz="1900" b="1" dirty="0">
                <a:solidFill>
                  <a:prstClr val="black"/>
                </a:solidFill>
              </a:rPr>
              <a:t>                         ogłoszenie listy kandydatów zakwalifikowanych i niezakwalifikowanych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23 lipca  – 30 lipca:  </a:t>
            </a:r>
            <a:r>
              <a:rPr lang="pl-PL" altLang="pl-PL" sz="1900" b="1" dirty="0">
                <a:solidFill>
                  <a:prstClr val="black"/>
                </a:solidFill>
              </a:rPr>
              <a:t>    potwierdzenie przez rodzica kandydata woli podjęcia nauki (złożenie oryginałów </a:t>
            </a:r>
            <a:br>
              <a:rPr lang="pl-PL" altLang="pl-PL" sz="1900" b="1" dirty="0">
                <a:solidFill>
                  <a:prstClr val="black"/>
                </a:solidFill>
              </a:rPr>
            </a:br>
            <a:r>
              <a:rPr lang="pl-PL" altLang="pl-PL" sz="1900" b="1" dirty="0">
                <a:solidFill>
                  <a:prstClr val="black"/>
                </a:solidFill>
              </a:rPr>
              <a:t>                                       świadectwa ukończenia szkoły,  zaświadczenia o wynikach egzaminu, w przypadku </a:t>
            </a:r>
            <a:br>
              <a:rPr lang="pl-PL" altLang="pl-PL" sz="1900" b="1" dirty="0">
                <a:solidFill>
                  <a:prstClr val="black"/>
                </a:solidFill>
              </a:rPr>
            </a:br>
            <a:r>
              <a:rPr lang="pl-PL" altLang="pl-PL" sz="1900" b="1" dirty="0">
                <a:solidFill>
                  <a:prstClr val="black"/>
                </a:solidFill>
              </a:rPr>
              <a:t>                             	    kandydatów do szkół kształcenia branżowego – zaświadczenia o braku przeciwskazań do </a:t>
            </a:r>
            <a:br>
              <a:rPr lang="pl-PL" altLang="pl-PL" sz="1900" b="1" dirty="0">
                <a:solidFill>
                  <a:prstClr val="black"/>
                </a:solidFill>
              </a:rPr>
            </a:br>
            <a:r>
              <a:rPr lang="pl-PL" altLang="pl-PL" sz="1900" b="1" dirty="0">
                <a:solidFill>
                  <a:prstClr val="black"/>
                </a:solidFill>
              </a:rPr>
              <a:t>                                       wykonywania wybranego zawodu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1900" b="1" dirty="0">
                <a:solidFill>
                  <a:srgbClr val="FF0000"/>
                </a:solidFill>
              </a:rPr>
              <a:t>2 sierpnia: </a:t>
            </a:r>
            <a:r>
              <a:rPr lang="pl-PL" altLang="pl-PL" sz="1900" b="1" dirty="0">
                <a:solidFill>
                  <a:prstClr val="black"/>
                </a:solidFill>
              </a:rPr>
              <a:t>                ogłoszenie listy kandydatów przyjętych i nieprzyjętych. </a:t>
            </a:r>
            <a:endParaRPr lang="pl-PL" altLang="pl-PL" sz="1900" dirty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altLang="pl-PL" sz="2200" b="1" dirty="0">
                <a:solidFill>
                  <a:srgbClr val="0070C0"/>
                </a:solidFill>
              </a:rPr>
              <a:t>Kandydaci do szkół prowadzących kształcenie branżowe – konieczne skierowanie na badania lekarskie </a:t>
            </a:r>
            <a:endParaRPr lang="pl-PL" altLang="pl-PL" sz="1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303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ytuł 1"/>
          <p:cNvSpPr>
            <a:spLocks noGrp="1"/>
          </p:cNvSpPr>
          <p:nvPr>
            <p:ph type="title"/>
          </p:nvPr>
        </p:nvSpPr>
        <p:spPr>
          <a:xfrm>
            <a:off x="754603" y="130629"/>
            <a:ext cx="9397474" cy="865414"/>
          </a:xfrm>
        </p:spPr>
        <p:txBody>
          <a:bodyPr/>
          <a:lstStyle/>
          <a:p>
            <a:pPr algn="ctr" eaLnBrk="1" hangingPunct="1"/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Gdzie szukać informacji?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944" y="996043"/>
            <a:ext cx="11431950" cy="586195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>
                <a:solidFill>
                  <a:prstClr val="black"/>
                </a:solidFill>
              </a:rPr>
              <a:t> Strony internetowe szkół ponadpodstawowych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>
                <a:solidFill>
                  <a:prstClr val="black"/>
                </a:solidFill>
              </a:rPr>
              <a:t> Specjalistyczna Poradnia Zawodowa w Lublinie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b="1" dirty="0">
                <a:solidFill>
                  <a:prstClr val="black"/>
                </a:solidFill>
              </a:rPr>
              <a:t> Poradnia </a:t>
            </a:r>
            <a:r>
              <a:rPr lang="pl-PL" sz="2400" b="1" dirty="0" err="1">
                <a:solidFill>
                  <a:prstClr val="black"/>
                </a:solidFill>
              </a:rPr>
              <a:t>Psychologiczno</a:t>
            </a:r>
            <a:r>
              <a:rPr lang="pl-PL" sz="2400" b="1" dirty="0">
                <a:solidFill>
                  <a:prstClr val="black"/>
                </a:solidFill>
              </a:rPr>
              <a:t> – Pedagogiczna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prstClr val="black"/>
                </a:solidFill>
              </a:rPr>
              <a:t> </a:t>
            </a:r>
            <a:r>
              <a:rPr lang="pl-PL" sz="2400" b="1" dirty="0">
                <a:solidFill>
                  <a:prstClr val="black"/>
                </a:solidFill>
              </a:rPr>
              <a:t>Strony internetowe: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solidFill>
                  <a:srgbClr val="4472C4">
                    <a:lumMod val="75000"/>
                  </a:srgbClr>
                </a:solidFill>
                <a:hlinkClick r:id="rId2"/>
              </a:rPr>
              <a:t>https://www.kuratorium.lublin.pl</a:t>
            </a:r>
            <a:r>
              <a:rPr lang="pl-PL" sz="2100" b="1" dirty="0">
                <a:solidFill>
                  <a:srgbClr val="4472C4">
                    <a:lumMod val="75000"/>
                  </a:srgbClr>
                </a:solidFill>
              </a:rPr>
              <a:t>    -  </a:t>
            </a:r>
            <a:r>
              <a:rPr lang="pl-PL" sz="2100" b="1" dirty="0"/>
              <a:t>Informator o zawodach, Harmonogram rekrutacji…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https://zawodowcy.lublin.eu/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http://ore.pl</a:t>
            </a:r>
            <a:endParaRPr lang="pl-PL" sz="2100" b="1" dirty="0"/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https://men.gov.pl</a:t>
            </a:r>
            <a:r>
              <a:rPr lang="pl-PL" sz="2100" b="1" dirty="0"/>
              <a:t>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http://www.cke.edu.pl</a:t>
            </a:r>
            <a:r>
              <a:rPr lang="pl-PL" sz="2100" b="1" dirty="0"/>
              <a:t> </a:t>
            </a:r>
          </a:p>
          <a:p>
            <a:pPr marL="91440" lvl="0" indent="-91440"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sz="21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http://www.oke.krakow.</a:t>
            </a:r>
            <a:endParaRPr lang="pl-PL" sz="3200" b="1" dirty="0"/>
          </a:p>
          <a:p>
            <a:pPr eaLnBrk="1" hangingPunct="1">
              <a:lnSpc>
                <a:spcPct val="90000"/>
              </a:lnSpc>
              <a:defRPr/>
            </a:pPr>
            <a:endParaRPr lang="pl-PL" sz="2400" b="1" dirty="0">
              <a:solidFill>
                <a:srgbClr val="FF0000"/>
              </a:solidFill>
            </a:endParaRPr>
          </a:p>
          <a:p>
            <a:pPr>
              <a:buClr>
                <a:srgbClr val="A53010"/>
              </a:buClr>
              <a:defRPr/>
            </a:pPr>
            <a:endParaRPr lang="pl-PL" sz="2400" b="1" dirty="0">
              <a:solidFill>
                <a:prstClr val="black"/>
              </a:solidFill>
            </a:endParaRPr>
          </a:p>
          <a:p>
            <a:pPr marL="0" indent="0">
              <a:buClr>
                <a:srgbClr val="A53010"/>
              </a:buClr>
              <a:buNone/>
              <a:defRPr/>
            </a:pPr>
            <a:endParaRPr lang="pl-PL" dirty="0">
              <a:solidFill>
                <a:prstClr val="black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pl-PL" sz="1500" b="1" dirty="0">
              <a:solidFill>
                <a:srgbClr val="006600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48A39F7-A712-43FE-8DA1-1E426F716C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1480" y="4067105"/>
            <a:ext cx="3721193" cy="2790895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24DEE9E-7483-42EF-9A37-5D85BCC02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3071" y="6157806"/>
            <a:ext cx="2664183" cy="66452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FB2E94C-CA00-4824-ABC3-A8F94E6D37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8345" y="5956621"/>
            <a:ext cx="2810500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31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11354-A310-47B5-A280-15C7F744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i="1" spc="0" dirty="0">
                <a:solidFill>
                  <a:srgbClr val="002060"/>
                </a:solidFill>
                <a:latin typeface="Calibri"/>
              </a:rPr>
              <a:t>Pamiętajmy!!!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9AF5DC-56B2-458C-9D69-FC759245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29" y="1690688"/>
            <a:ext cx="11566816" cy="4366807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Nie wszyscy młodzi ludzie, którzy kończą edukację w szkole podstawowej  są gotowi </a:t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>do wyboru konkretnego zawodu!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Jeżeli dziecko należy  do tej grupy powinno wybrać taki profil, który da mu możliwość zmiany i  rozwoju w późniejszym okresie życia, na kolejnym etapie edukacji.</a:t>
            </a:r>
            <a:endParaRPr lang="pl-PL" sz="2400" dirty="0"/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pl-PL" sz="2400" b="1" dirty="0"/>
              <a:t>Jeżeli dziecko: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pl-PL" sz="2400" b="1" dirty="0"/>
              <a:t>ma pytania dotyczące wyborów edukacyjnych i zawodowych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b="1" dirty="0"/>
              <a:t>chce dowiedzieć się więcej na temat ścieżek kształcenia</a:t>
            </a: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b="1" dirty="0"/>
              <a:t>powinno skontaktować się z doradcą zawodowym w szkole lub poradni </a:t>
            </a:r>
            <a:r>
              <a:rPr lang="pl-PL" sz="2400" b="1" dirty="0" err="1"/>
              <a:t>psychologiczno</a:t>
            </a:r>
            <a:r>
              <a:rPr lang="pl-PL" sz="2400" b="1" dirty="0"/>
              <a:t> – pedagogicznej.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533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1025" y="815788"/>
            <a:ext cx="10642787" cy="5638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l-PL" sz="2100" b="1" dirty="0">
              <a:solidFill>
                <a:srgbClr val="00B0F0"/>
              </a:solidFill>
            </a:endParaRPr>
          </a:p>
          <a:p>
            <a:pPr marL="0" indent="0">
              <a:buClr>
                <a:srgbClr val="A53010"/>
              </a:buClr>
              <a:buNone/>
              <a:defRPr/>
            </a:pPr>
            <a:r>
              <a:rPr lang="pl-PL" b="1" i="1" dirty="0">
                <a:solidFill>
                  <a:srgbClr val="00B050"/>
                </a:solidFill>
              </a:rPr>
              <a:t>Państwa Dzieciom życzę powodzenia na egzaminie ósmoklasisty </a:t>
            </a:r>
            <a:br>
              <a:rPr lang="pl-PL" b="1" i="1" dirty="0">
                <a:solidFill>
                  <a:srgbClr val="00B050"/>
                </a:solidFill>
              </a:rPr>
            </a:br>
            <a:r>
              <a:rPr lang="pl-PL" b="1" i="1" dirty="0">
                <a:solidFill>
                  <a:srgbClr val="00B050"/>
                </a:solidFill>
              </a:rPr>
              <a:t>oraz odpowiedzialnych wyborów edukacyjnych i zawodowych </a:t>
            </a:r>
            <a:endParaRPr lang="pl-PL" sz="2400" b="1" i="1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pl-PL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Iwona  Lipiec  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Doradca  zawodowy w Zespole Szkół nr 5 im. Jana Pawła II </a:t>
            </a:r>
            <a:br>
              <a:rPr lang="pl-PL" sz="2400" b="1" i="1" dirty="0">
                <a:solidFill>
                  <a:prstClr val="black"/>
                </a:solidFill>
              </a:rPr>
            </a:br>
            <a:r>
              <a:rPr lang="pl-PL" sz="2400" b="1" i="1" dirty="0">
                <a:solidFill>
                  <a:prstClr val="black"/>
                </a:solidFill>
              </a:rPr>
              <a:t>w Lublinie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</a:rPr>
              <a:t>Konsultant ds. doradztwa zawodowego </a:t>
            </a:r>
            <a:br>
              <a:rPr lang="pl-PL" sz="2400" b="1" i="1" dirty="0">
                <a:solidFill>
                  <a:prstClr val="black"/>
                </a:solidFill>
              </a:rPr>
            </a:br>
            <a:r>
              <a:rPr lang="pl-PL" sz="2400" b="1" i="1" dirty="0">
                <a:solidFill>
                  <a:prstClr val="black"/>
                </a:solidFill>
              </a:rPr>
              <a:t>w Lubelskim Samorządowym Centrum Doskonalenia Nauczycieli </a:t>
            </a:r>
          </a:p>
          <a:p>
            <a:pPr marL="0" lvl="0" indent="0" algn="ctr">
              <a:buNone/>
            </a:pPr>
            <a:r>
              <a:rPr lang="pl-PL" sz="2400" b="1" i="1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ilipiec@lscdn.pl</a:t>
            </a:r>
            <a:r>
              <a:rPr lang="pl-PL" sz="2400" b="1" i="1" dirty="0">
                <a:solidFill>
                  <a:prstClr val="black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endParaRPr lang="pl-PL" sz="1500" b="1" dirty="0">
              <a:solidFill>
                <a:srgbClr val="006600"/>
              </a:solidFill>
            </a:endParaRPr>
          </a:p>
        </p:txBody>
      </p:sp>
      <p:pic>
        <p:nvPicPr>
          <p:cNvPr id="4" name="Obraz 3" descr="Obraz zawierający żywność, owoce, zegar, talerz&#10;&#10;Opis wygenerowany automatycznie">
            <a:extLst>
              <a:ext uri="{FF2B5EF4-FFF2-40B4-BE49-F238E27FC236}">
                <a16:creationId xmlns:a16="http://schemas.microsoft.com/office/drawing/2014/main" id="{66054F19-CDA6-4827-96D2-B521110B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035" y="2106706"/>
            <a:ext cx="1969993" cy="192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6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8CE44-6994-46B7-BFDF-58729A4BC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322729"/>
            <a:ext cx="11600329" cy="5854234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Szanowni Państwo,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Wybór szkoły ponadpodstawowej to jedna z trudniejszych decyzji w życiu młodego człowieka. Ważne jest, aby wybory Państwa dzieci były odpowiedzialne, aby  przy podejmowaniu decyzji uwzględnić możliwości, zainteresowania, predyspozycje  oraz przeanalizować kryteria wyboru poszczególnych typów szkół.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Państwa dzieci mogą kontynuować  naukę w liceum, technikum 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branżowej szkole I stopnia. Każda z tych typów szkół to dobry wybór!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podjęciem decyzji o wyborze typu szkoły i profilu klasy zachęcam Państwa do wspólnej pracy z dzieckiem z wykorzystaniem przygotowanej prezentacji.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206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0501" y="341197"/>
            <a:ext cx="11591499" cy="1231871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b="1" i="1" dirty="0">
                <a:solidFill>
                  <a:srgbClr val="002060"/>
                </a:solidFill>
                <a:latin typeface="+mn-lt"/>
              </a:rPr>
              <a:t>Co warto wiedzieć?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9307" y="1905000"/>
            <a:ext cx="11932693" cy="49530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Liceum Ogólnokształcące                          		Studia wyższe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Szkoła policealna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Technikum 						Praca zawodowa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Studia wyższe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Szkoła policealna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pl-PL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pl-PL" b="1" dirty="0">
                <a:solidFill>
                  <a:schemeClr val="tx1"/>
                </a:solidFill>
              </a:rPr>
              <a:t>Branżowa Szkoła I stopnia                             </a:t>
            </a:r>
            <a:r>
              <a:rPr lang="pl-PL" b="1" dirty="0"/>
              <a:t> 		</a:t>
            </a:r>
            <a:r>
              <a:rPr lang="pl-PL" b="1" dirty="0">
                <a:solidFill>
                  <a:schemeClr val="tx1"/>
                </a:solidFill>
              </a:rPr>
              <a:t>Branżowa Szkoła II stopnia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		Liceum Ogólnokształcące                     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			dla dorosłych kl. II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								Praca zawodowa</a:t>
            </a:r>
          </a:p>
        </p:txBody>
      </p:sp>
      <p:cxnSp>
        <p:nvCxnSpPr>
          <p:cNvPr id="6" name="Łącznik prosty ze strzałką 5"/>
          <p:cNvCxnSpPr>
            <a:cxnSpLocks/>
          </p:cNvCxnSpPr>
          <p:nvPr/>
        </p:nvCxnSpPr>
        <p:spPr>
          <a:xfrm>
            <a:off x="4293674" y="2474472"/>
            <a:ext cx="3090862" cy="3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>
            <a:cxnSpLocks/>
          </p:cNvCxnSpPr>
          <p:nvPr/>
        </p:nvCxnSpPr>
        <p:spPr>
          <a:xfrm>
            <a:off x="4293674" y="2474472"/>
            <a:ext cx="3090862" cy="387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cxnSpLocks/>
          </p:cNvCxnSpPr>
          <p:nvPr/>
        </p:nvCxnSpPr>
        <p:spPr>
          <a:xfrm flipV="1">
            <a:off x="2169994" y="3606650"/>
            <a:ext cx="4497649" cy="13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cxnSpLocks/>
          </p:cNvCxnSpPr>
          <p:nvPr/>
        </p:nvCxnSpPr>
        <p:spPr>
          <a:xfrm>
            <a:off x="2361063" y="3774400"/>
            <a:ext cx="4306580" cy="217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cxnSpLocks/>
          </p:cNvCxnSpPr>
          <p:nvPr/>
        </p:nvCxnSpPr>
        <p:spPr>
          <a:xfrm>
            <a:off x="2169994" y="3776039"/>
            <a:ext cx="4487981" cy="66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cxnSpLocks/>
          </p:cNvCxnSpPr>
          <p:nvPr/>
        </p:nvCxnSpPr>
        <p:spPr>
          <a:xfrm>
            <a:off x="4180463" y="5351054"/>
            <a:ext cx="3356282" cy="423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cxnSpLocks/>
          </p:cNvCxnSpPr>
          <p:nvPr/>
        </p:nvCxnSpPr>
        <p:spPr>
          <a:xfrm>
            <a:off x="4243526" y="5351054"/>
            <a:ext cx="3293219" cy="970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>
            <a:cxnSpLocks/>
          </p:cNvCxnSpPr>
          <p:nvPr/>
        </p:nvCxnSpPr>
        <p:spPr>
          <a:xfrm flipV="1">
            <a:off x="4111690" y="5351053"/>
            <a:ext cx="349382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ytuł 1"/>
          <p:cNvSpPr>
            <a:spLocks noGrp="1"/>
          </p:cNvSpPr>
          <p:nvPr>
            <p:ph type="title"/>
          </p:nvPr>
        </p:nvSpPr>
        <p:spPr>
          <a:xfrm>
            <a:off x="859809" y="333379"/>
            <a:ext cx="10604310" cy="42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pl-PL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 </a:t>
            </a:r>
            <a:endParaRPr lang="pl-PL" altLang="pl-PL" sz="24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5661" y="1978925"/>
            <a:ext cx="11409528" cy="45457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pl-PL" sz="1500" b="1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28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2600" b="1" i="1" dirty="0">
                <a:solidFill>
                  <a:srgbClr val="0070C0"/>
                </a:solidFill>
                <a:latin typeface="Calibri" panose="020F0502020204030204" pitchFamily="34" charset="0"/>
              </a:rPr>
              <a:t>Nauka trwa 4 lata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Umożliwia uzyskanie świadectwa dojrzałości po zdaniu egzaminu maturalnego</a:t>
            </a:r>
            <a:endParaRPr lang="pl-PL" sz="2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 Liczba godzin wybranych  przedmiotów realizowanych na poziomie rozszerzonym </a:t>
            </a:r>
            <a:b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 (22 w cyklu)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2600" b="1" dirty="0">
                <a:solidFill>
                  <a:schemeClr val="tx1"/>
                </a:solidFill>
                <a:latin typeface="Calibri" panose="020F0502020204030204" pitchFamily="34" charset="0"/>
              </a:rPr>
              <a:t>Przedmiot/przedmioty  dodatkowy/e zdawany/e na egzaminie maturalnym, jako  warunek rekrutacji na studia wyższe 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A53010"/>
              </a:buClr>
              <a:buNone/>
              <a:defRPr/>
            </a:pPr>
            <a:endParaRPr lang="pl-PL" sz="2600" dirty="0">
              <a:latin typeface="Calibri" panose="020F0502020204030204" pitchFamily="34" charset="0"/>
            </a:endParaRPr>
          </a:p>
          <a:p>
            <a:pPr marL="0" indent="0" algn="just">
              <a:buClr>
                <a:srgbClr val="A53010"/>
              </a:buClr>
              <a:buNone/>
              <a:defRPr/>
            </a:pPr>
            <a:r>
              <a:rPr lang="pl-PL" sz="2600" i="1" dirty="0">
                <a:latin typeface="Calibri" panose="020F0502020204030204" pitchFamily="34" charset="0"/>
              </a:rPr>
              <a:t>(Młody człowiek powinien wybierać profil klasy w liceum ze względu na swoje </a:t>
            </a:r>
            <a:r>
              <a:rPr lang="pl-PL" sz="2600" i="1" dirty="0">
                <a:solidFill>
                  <a:prstClr val="black"/>
                </a:solidFill>
                <a:latin typeface="Calibri" panose="020F0502020204030204" pitchFamily="34" charset="0"/>
              </a:rPr>
              <a:t>zainteresowania oraz plany związane z dalszą edukacją po zakończeniu nauki w szkole. Ważne jest, aby przedmioty, które wybierze w zakresie rozszerzonym były realizowane pod kątem rekrutacji na studia wyższe)</a:t>
            </a:r>
            <a:endParaRPr lang="pl-PL" sz="2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A53010"/>
              </a:buClr>
              <a:buNone/>
              <a:defRPr/>
            </a:pPr>
            <a:br>
              <a:rPr lang="pl-PL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47" y="753979"/>
            <a:ext cx="8912986" cy="14227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C:\Users\Luli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737" y="325438"/>
            <a:ext cx="2428875" cy="1885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ytuł 1"/>
          <p:cNvSpPr>
            <a:spLocks noGrp="1"/>
          </p:cNvSpPr>
          <p:nvPr>
            <p:ph type="title"/>
          </p:nvPr>
        </p:nvSpPr>
        <p:spPr>
          <a:xfrm>
            <a:off x="1023582" y="19050"/>
            <a:ext cx="9034818" cy="1249363"/>
          </a:xfrm>
        </p:spPr>
        <p:txBody>
          <a:bodyPr/>
          <a:lstStyle/>
          <a:p>
            <a:pPr eaLnBrk="1" hangingPunct="1"/>
            <a:r>
              <a:rPr lang="pl-PL" altLang="pl-PL" b="1" i="1" dirty="0">
                <a:solidFill>
                  <a:srgbClr val="C00000"/>
                </a:solidFill>
                <a:latin typeface="+mn-lt"/>
              </a:rPr>
              <a:t>Świadectwo Dojrzałości 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64024" y="1268413"/>
            <a:ext cx="11300346" cy="53292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PRZEDMIOTY OBOWIĄZKOWE – POZIOM PODSTAWOWY </a:t>
            </a:r>
            <a:endParaRPr lang="pl-PL" sz="2400" b="1" i="1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pl-PL" sz="2400" b="1" i="1" dirty="0">
                <a:solidFill>
                  <a:srgbClr val="0070C0"/>
                </a:solidFill>
              </a:rPr>
              <a:t>Egzaminy pisemne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Matematyka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obcy  nowożytny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ustne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J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ęzyk obcy  nowożytny 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pl-PL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PRZEDMIOT DODATKOWY – POZIOM ROZSZERZONY</a:t>
            </a: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30 %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sz="2400" i="1" dirty="0">
                <a:latin typeface="Calibri" panose="020F0502020204030204" pitchFamily="34" charset="0"/>
              </a:rPr>
              <a:t>(Żeby uzyskać Świadectwo Dojrzałości absolwent, który złożył deklarację maturalną musi zdać wszystkie egzaminy na poziomie 30%)</a:t>
            </a:r>
          </a:p>
          <a:p>
            <a:pPr eaLnBrk="1" hangingPunct="1">
              <a:buFont typeface="Arial" charset="0"/>
              <a:buNone/>
              <a:defRPr/>
            </a:pPr>
            <a:endParaRPr lang="pl-PL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439816" y="2517776"/>
            <a:ext cx="3592559" cy="156966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z="-38100" extrusionH="38100" prstMaterial="clear">
            <a:bevelT w="260350" h="50800" prst="softRound"/>
            <a:bevelB prst="softRound"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>
              <a:defRPr/>
            </a:pPr>
            <a:r>
              <a:rPr lang="pl-P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30 %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ytuł 1"/>
          <p:cNvSpPr>
            <a:spLocks noGrp="1"/>
          </p:cNvSpPr>
          <p:nvPr>
            <p:ph type="title"/>
          </p:nvPr>
        </p:nvSpPr>
        <p:spPr>
          <a:xfrm>
            <a:off x="341194" y="150126"/>
            <a:ext cx="11596923" cy="1146412"/>
          </a:xfrm>
        </p:spPr>
        <p:txBody>
          <a:bodyPr>
            <a:normAutofit fontScale="90000"/>
          </a:bodyPr>
          <a:lstStyle/>
          <a:p>
            <a:r>
              <a:rPr lang="pl-PL" altLang="pl-PL" b="1" i="1" dirty="0">
                <a:solidFill>
                  <a:srgbClr val="002060"/>
                </a:solidFill>
                <a:latin typeface="+mn-lt"/>
              </a:rPr>
              <a:t>Zadania dla ucznia klasy VIII wybierającego liceum </a:t>
            </a:r>
          </a:p>
        </p:txBody>
      </p:sp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192307"/>
            <a:ext cx="11509612" cy="519056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Analiza oferty edukacyjnej wybranych szkół pod kątem preferowanych przedmiotów realizowanych na poziomie rozszerzonym </a:t>
            </a:r>
            <a:r>
              <a:rPr lang="pl-PL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(za pośrednictwem stron internetowych szkół)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Wskazanie potencjalnego kierunku studiów po ukończeniu liceum lub wyszukanie 3-4 kierunków studiów, które budzą Twoje zainteresowanie 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Zapoznanie się z warunkami rekrutacji na wybrane kierunki studiów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Odpowiedź na pytanie ,,Czy wybrane przedmioty rozszerzone uwzględniane są podczas rekrutacji na wybrane kierunki?”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oraz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Sprawdzenie listy przedmiotów uwzględnianych przy rekrutacji  do wybranej klasy, wybranego liceum </a:t>
            </a:r>
            <a:r>
              <a:rPr lang="pl-PL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(4 przedmioty, z których oceny będą punktowane przy rekrutacji)</a:t>
            </a:r>
          </a:p>
          <a:p>
            <a:pPr marL="0" lvl="0" indent="0">
              <a:buNone/>
              <a:defRPr/>
            </a:pPr>
            <a:endParaRPr lang="pl-PL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pPr marL="0" lvl="0" indent="0">
              <a:buNone/>
              <a:defRPr/>
            </a:pPr>
            <a:r>
              <a:rPr lang="pl-PL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Systematyczna praca, aby osiągnąć jak najlepsze wyniki z tych przedmiotów. 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l-PL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9CC3D603-9359-4DAB-B7DC-F27918ACB3DB}"/>
              </a:ext>
            </a:extLst>
          </p:cNvPr>
          <p:cNvSpPr/>
          <p:nvPr/>
        </p:nvSpPr>
        <p:spPr>
          <a:xfrm>
            <a:off x="4625788" y="5036244"/>
            <a:ext cx="403412" cy="5647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33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ymbol zastępczy zawartości 2"/>
          <p:cNvSpPr>
            <a:spLocks noGrp="1"/>
          </p:cNvSpPr>
          <p:nvPr>
            <p:ph idx="1"/>
          </p:nvPr>
        </p:nvSpPr>
        <p:spPr>
          <a:xfrm>
            <a:off x="504967" y="1296538"/>
            <a:ext cx="11229833" cy="556146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pl-PL" alt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Technikum – nauka trwa 5 lat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Umożliwia uzyskanie dyplomu potwierdzającego kwalifikacje zawodowe  po zdaniu  egzaminu potwierdzającego kwalifikacje w danym zawodzie oraz świadectwa dojrzałości po zdaniu egzaminu maturalnego.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Liczba kwalifikacji w zawodzie   =  liczba zdawanych egzaminów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(część pisemna 50 %,część praktyczna 75 %)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Przygotowanie do egzaminu maturalnego </a:t>
            </a: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(nowe zasady egzaminu !)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Przygotowanie do wejścia na rynek pracy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altLang="pl-PL" sz="2400" i="1" dirty="0">
                <a:latin typeface="Calibri" panose="020F0502020204030204" pitchFamily="34" charset="0"/>
              </a:rPr>
              <a:t>(Młody człowiek powinien poznać czynności zawodowe w wybranym zawodzie, specyfikę pracy, informacje na temat kwalifikacji w zawodzie oraz perspektywy na rynku pracy)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5125"/>
            <a:ext cx="8061158" cy="11888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C:\Users\Luli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737" y="325438"/>
            <a:ext cx="2428875" cy="18859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Tytuł 1"/>
          <p:cNvSpPr>
            <a:spLocks noGrp="1"/>
          </p:cNvSpPr>
          <p:nvPr>
            <p:ph type="title"/>
          </p:nvPr>
        </p:nvSpPr>
        <p:spPr>
          <a:xfrm>
            <a:off x="1023582" y="19050"/>
            <a:ext cx="9034818" cy="10387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b="1" i="1" dirty="0">
                <a:solidFill>
                  <a:srgbClr val="C00000"/>
                </a:solidFill>
                <a:latin typeface="+mn-lt"/>
              </a:rPr>
              <a:t>Świadectwo Dojrzałości – po technikum  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64023" y="1192306"/>
            <a:ext cx="11243883" cy="540534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PRZEDMIOTY OBOWIĄZKOWE – POZIOM PODSTAWOWY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pisemne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Matematyka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obcy  nowożytny </a:t>
            </a:r>
          </a:p>
          <a:p>
            <a:pPr marL="0" indent="0" eaLnBrk="1" hangingPunct="1">
              <a:buNone/>
              <a:defRPr/>
            </a:pPr>
            <a:r>
              <a:rPr lang="pl-PL" sz="2400" b="1" dirty="0">
                <a:solidFill>
                  <a:srgbClr val="0070C0"/>
                </a:solidFill>
              </a:rPr>
              <a:t>Egzaminy ustne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Język polski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J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ęzyk obcy  nowożytny </a:t>
            </a:r>
            <a:endParaRPr lang="pl-PL" sz="2400" b="1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PRZEDMIOT DODATKOWY – POZIOM ROZSZERZONY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30 % lub </a:t>
            </a:r>
          </a:p>
          <a:p>
            <a:pPr>
              <a:buNone/>
              <a:defRPr/>
            </a:pPr>
            <a:r>
              <a:rPr lang="pl-PL" sz="2400" i="1" dirty="0">
                <a:latin typeface="Calibri" panose="020F0502020204030204" pitchFamily="34" charset="0"/>
              </a:rPr>
              <a:t>   (Posiadacz dyplomu potwierdzającego kwalifikacje zawodowe w zawodzie nauczanym </a:t>
            </a:r>
            <a:br>
              <a:rPr lang="pl-PL" sz="2400" i="1" dirty="0">
                <a:latin typeface="Calibri" panose="020F0502020204030204" pitchFamily="34" charset="0"/>
              </a:rPr>
            </a:br>
            <a:r>
              <a:rPr lang="pl-PL" sz="2400" i="1" dirty="0">
                <a:latin typeface="Calibri" panose="020F0502020204030204" pitchFamily="34" charset="0"/>
              </a:rPr>
              <a:t>na poziomie technika może otrzymać Świadectwo Dojrzałości po zdaniu egzaminu maturalnego z przedmiotów obowiązkowych  i zadeklarować, aby zamiast przedmiotu dodatkowego zdawanego na poziomie rozszerzonym uwzględniono wynik egzaminów potwierdzających kwalifikacje zawodowe)</a:t>
            </a:r>
            <a:endParaRPr lang="pl-PL" sz="2000" i="1" dirty="0">
              <a:latin typeface="Calibri" panose="020F050202020403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97506" y="2967334"/>
            <a:ext cx="2958354" cy="156966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z="-38100" extrusionH="38100" prstMaterial="clear">
            <a:bevelT w="260350" h="50800" prst="softRound"/>
            <a:bevelB prst="softRound"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6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30 %</a:t>
            </a:r>
          </a:p>
        </p:txBody>
      </p:sp>
    </p:spTree>
    <p:extLst>
      <p:ext uri="{BB962C8B-B14F-4D97-AF65-F5344CB8AC3E}">
        <p14:creationId xmlns:p14="http://schemas.microsoft.com/office/powerpoint/2010/main" val="240566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Symbol zastępczy zawartości 2"/>
          <p:cNvSpPr>
            <a:spLocks noGrp="1"/>
          </p:cNvSpPr>
          <p:nvPr>
            <p:ph idx="1"/>
          </p:nvPr>
        </p:nvSpPr>
        <p:spPr>
          <a:xfrm>
            <a:off x="341194" y="1910687"/>
            <a:ext cx="11614245" cy="4613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pl-PL" alt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Szkoła Branżowa I stopnia  - nauka trwa 3 lata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Umożliwia uzyskanie dyplomu zawodowego po zdaniu egzaminu zawodowego w danym 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zawodzie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Absolwent będzie miał wykształcenie zasadnicze branżowe (w zakresie jednej kwalifikacji)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Absolwent będzie miał możliwość kontynuowania nauki w Szkole Branżowej II stopnia </a:t>
            </a:r>
            <a:b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(2 lata) lub w liceum ogólnokształcącym dla dorosłych począwszy od klasy II. </a:t>
            </a:r>
            <a:br>
              <a:rPr lang="pl-PL" altLang="pl-PL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Po ukończeniu w/w szkół może przystąpić do egzaminu maturalnego.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Przygotowanie do wejścia na rynek pracy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Możliwość poszerzenia/uzupełnienia kwalifikacji zawodowych na Kwalifikacyjnych  </a:t>
            </a:r>
            <a:b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altLang="pl-PL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  Kursach Zawodowych.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pl-PL" altLang="pl-PL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endParaRPr lang="pl-PL" altLang="pl-PL" sz="2400" dirty="0"/>
          </a:p>
          <a:p>
            <a:pPr eaLnBrk="1" hangingPunct="1"/>
            <a:endParaRPr lang="pl-PL" altLang="pl-PL" sz="13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46" y="332019"/>
            <a:ext cx="7485238" cy="11888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1420</Words>
  <Application>Microsoft Office PowerPoint</Application>
  <PresentationFormat>Panoramiczny</PresentationFormat>
  <Paragraphs>172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Wingdings 3</vt:lpstr>
      <vt:lpstr>1_Motyw pakietu Office</vt:lpstr>
      <vt:lpstr>Kryteria wyboru  szkoły ponadpodstawowej  z perspektywy  Rodzica /Opiekuna </vt:lpstr>
      <vt:lpstr>Prezentacja programu PowerPoint</vt:lpstr>
      <vt:lpstr>Co warto wiedzieć?</vt:lpstr>
      <vt:lpstr>  </vt:lpstr>
      <vt:lpstr>Świadectwo Dojrzałości </vt:lpstr>
      <vt:lpstr>Zadania dla ucznia klasy VIII wybierającego liceum </vt:lpstr>
      <vt:lpstr>Prezentacja programu PowerPoint</vt:lpstr>
      <vt:lpstr>Świadectwo Dojrzałości – po technikum  </vt:lpstr>
      <vt:lpstr>Prezentacja programu PowerPoint</vt:lpstr>
      <vt:lpstr>Klasyfikacja zawodów  szkolnictwa branżowego</vt:lpstr>
      <vt:lpstr>Klasyfikacja zawodów  szkolnictwa branżowego</vt:lpstr>
      <vt:lpstr>Przykładowe ścieżki kształcenia w zawodzie</vt:lpstr>
      <vt:lpstr>Zadania dla ucznia klasy VIII  wybierającego kształcenie branżowe </vt:lpstr>
      <vt:lpstr>Analiza kryteriów rekrutacji do szkół …</vt:lpstr>
      <vt:lpstr>Rekrutacja do szkół ponadpodstawowych 2021</vt:lpstr>
      <vt:lpstr>Gdzie szukać informacji?</vt:lpstr>
      <vt:lpstr>Pamiętajmy!!!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rodziców/opiekunów  w podejmowaniu decyzji edukacyjnych  i zawodowych dziecka</dc:title>
  <dc:creator>Iwona Lipiec</dc:creator>
  <cp:lastModifiedBy>Barbara Leśniak</cp:lastModifiedBy>
  <cp:revision>71</cp:revision>
  <cp:lastPrinted>2021-02-24T09:00:38Z</cp:lastPrinted>
  <dcterms:created xsi:type="dcterms:W3CDTF">2020-02-29T12:10:05Z</dcterms:created>
  <dcterms:modified xsi:type="dcterms:W3CDTF">2021-03-02T19:41:36Z</dcterms:modified>
</cp:coreProperties>
</file>